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567" r:id="rId6"/>
    <p:sldId id="568" r:id="rId7"/>
    <p:sldId id="516" r:id="rId8"/>
    <p:sldId id="508" r:id="rId9"/>
    <p:sldId id="564" r:id="rId10"/>
    <p:sldId id="562" r:id="rId11"/>
    <p:sldId id="585" r:id="rId12"/>
    <p:sldId id="583" r:id="rId13"/>
    <p:sldId id="584" r:id="rId14"/>
    <p:sldId id="569" r:id="rId15"/>
    <p:sldId id="575" r:id="rId16"/>
    <p:sldId id="586" r:id="rId17"/>
    <p:sldId id="589" r:id="rId18"/>
    <p:sldId id="588" r:id="rId19"/>
    <p:sldId id="590" r:id="rId20"/>
    <p:sldId id="591" r:id="rId21"/>
    <p:sldId id="527" r:id="rId22"/>
    <p:sldId id="594" r:id="rId23"/>
    <p:sldId id="595" r:id="rId24"/>
    <p:sldId id="598" r:id="rId25"/>
    <p:sldId id="553" r:id="rId26"/>
    <p:sldId id="554" r:id="rId27"/>
    <p:sldId id="577" r:id="rId28"/>
    <p:sldId id="597" r:id="rId29"/>
    <p:sldId id="560" r:id="rId30"/>
    <p:sldId id="582" r:id="rId31"/>
    <p:sldId id="592" r:id="rId32"/>
    <p:sldId id="538" r:id="rId33"/>
    <p:sldId id="580" r:id="rId34"/>
    <p:sldId id="539" r:id="rId35"/>
    <p:sldId id="542" r:id="rId36"/>
    <p:sldId id="563" r:id="rId37"/>
    <p:sldId id="593" r:id="rId38"/>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UTERS Els" initials="WE" lastIdx="1" clrIdx="0">
    <p:extLst/>
  </p:cmAuthor>
  <p:cmAuthor id="2" name="DAOUDI Fatine" initials="DF" lastIdx="30" clrIdx="1">
    <p:extLst>
      <p:ext uri="{19B8F6BF-5375-455C-9EA6-DF929625EA0E}">
        <p15:presenceInfo xmlns:p15="http://schemas.microsoft.com/office/powerpoint/2012/main" userId="S-1-5-21-1028263322-1353671503-3461184630-1329" providerId="AD"/>
      </p:ext>
    </p:extLst>
  </p:cmAuthor>
  <p:cmAuthor id="3" name="CLERBAUX Paul" initials="CP" lastIdx="4" clrIdx="2">
    <p:extLst>
      <p:ext uri="{19B8F6BF-5375-455C-9EA6-DF929625EA0E}">
        <p15:presenceInfo xmlns:p15="http://schemas.microsoft.com/office/powerpoint/2012/main" userId="S-1-5-21-1028263322-1353671503-3461184630-1301" providerId="AD"/>
      </p:ext>
    </p:extLst>
  </p:cmAuthor>
  <p:cmAuthor id="4" name="MIHALOWITCH Elvis" initials="ME" lastIdx="23" clrIdx="3">
    <p:extLst>
      <p:ext uri="{19B8F6BF-5375-455C-9EA6-DF929625EA0E}">
        <p15:presenceInfo xmlns:p15="http://schemas.microsoft.com/office/powerpoint/2012/main" userId="S-1-5-21-1028263322-1353671503-3461184630-1672" providerId="AD"/>
      </p:ext>
    </p:extLst>
  </p:cmAuthor>
  <p:cmAuthor id="5" name="DIEZ MEMBRIVES Anabel" initials="DMA" lastIdx="1" clrIdx="4">
    <p:extLst>
      <p:ext uri="{19B8F6BF-5375-455C-9EA6-DF929625EA0E}">
        <p15:presenceInfo xmlns:p15="http://schemas.microsoft.com/office/powerpoint/2012/main" userId="S-1-5-21-1028263322-1353671503-3461184630-1426" providerId="AD"/>
      </p:ext>
    </p:extLst>
  </p:cmAuthor>
  <p:cmAuthor id="6" name="DESCHEEMAEKER Nathalie" initials="DN" lastIdx="0" clrIdx="5">
    <p:extLst>
      <p:ext uri="{19B8F6BF-5375-455C-9EA6-DF929625EA0E}">
        <p15:presenceInfo xmlns:p15="http://schemas.microsoft.com/office/powerpoint/2012/main" userId="S-1-5-21-1028263322-1353671503-3461184630-14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253D8A"/>
    <a:srgbClr val="88A1C9"/>
    <a:srgbClr val="7674B5"/>
    <a:srgbClr val="FFE21B"/>
    <a:srgbClr val="385D8A"/>
    <a:srgbClr val="547DB6"/>
    <a:srgbClr val="FFE21A"/>
    <a:srgbClr val="212B5D"/>
    <a:srgbClr val="2054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8965" autoAdjust="0"/>
  </p:normalViewPr>
  <p:slideViewPr>
    <p:cSldViewPr snapToGrid="0" snapToObjects="1">
      <p:cViewPr varScale="1">
        <p:scale>
          <a:sx n="118" d="100"/>
          <a:sy n="118" d="100"/>
        </p:scale>
        <p:origin x="624" y="67"/>
      </p:cViewPr>
      <p:guideLst>
        <p:guide orient="horz" pos="1620"/>
        <p:guide pos="2880"/>
      </p:guideLst>
    </p:cSldViewPr>
  </p:slideViewPr>
  <p:outlineViewPr>
    <p:cViewPr>
      <p:scale>
        <a:sx n="33" d="100"/>
        <a:sy n="33" d="100"/>
      </p:scale>
      <p:origin x="0" y="-5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B235F-09F8-4AB5-97E6-E78E2E0B4E6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fr-BE"/>
        </a:p>
      </dgm:t>
    </dgm:pt>
    <dgm:pt modelId="{02302C05-374D-4EB7-9459-6D4F8DE553A0}">
      <dgm:prSet phldrT="[Texte]"/>
      <dgm:spPr/>
      <dgm:t>
        <a:bodyPr/>
        <a:lstStyle/>
        <a:p>
          <a:r>
            <a:rPr lang="fr-BE" dirty="0" smtClean="0"/>
            <a:t>Budget</a:t>
          </a:r>
        </a:p>
        <a:p>
          <a:r>
            <a:rPr lang="fr-BE" dirty="0" smtClean="0"/>
            <a:t>€ 52 </a:t>
          </a:r>
          <a:r>
            <a:rPr lang="fr-BE" dirty="0" smtClean="0"/>
            <a:t>659 000 </a:t>
          </a:r>
          <a:endParaRPr lang="fr-BE" dirty="0"/>
        </a:p>
      </dgm:t>
    </dgm:pt>
    <dgm:pt modelId="{2E77E855-CB6A-4763-B6FF-FFDFCA3BC54C}" type="parTrans" cxnId="{3B5428DE-47F9-40E3-B36A-FDFFA5702FE2}">
      <dgm:prSet/>
      <dgm:spPr/>
      <dgm:t>
        <a:bodyPr/>
        <a:lstStyle/>
        <a:p>
          <a:endParaRPr lang="fr-BE"/>
        </a:p>
      </dgm:t>
    </dgm:pt>
    <dgm:pt modelId="{4C443483-8014-4773-BB98-951CCFE4C420}" type="sibTrans" cxnId="{3B5428DE-47F9-40E3-B36A-FDFFA5702FE2}">
      <dgm:prSet/>
      <dgm:spPr/>
      <dgm:t>
        <a:bodyPr/>
        <a:lstStyle/>
        <a:p>
          <a:endParaRPr lang="fr-BE"/>
        </a:p>
      </dgm:t>
    </dgm:pt>
    <dgm:pt modelId="{3395D8ED-254C-4D94-9E88-7EB52131C03E}">
      <dgm:prSet phldrT="[Texte]"/>
      <dgm:spPr/>
      <dgm:t>
        <a:bodyPr/>
        <a:lstStyle/>
        <a:p>
          <a:r>
            <a:rPr lang="fr-BE" b="0" dirty="0" smtClean="0">
              <a:solidFill>
                <a:schemeClr val="bg1"/>
              </a:solidFill>
            </a:rPr>
            <a:t>60,8 VTE</a:t>
          </a:r>
          <a:endParaRPr lang="fr-BE" dirty="0"/>
        </a:p>
      </dgm:t>
    </dgm:pt>
    <dgm:pt modelId="{02579F93-309F-4AA1-A76F-10CA456458AD}" type="parTrans" cxnId="{4EBDF6E0-D949-4A62-BC47-E6DDAC1A241A}">
      <dgm:prSet/>
      <dgm:spPr/>
      <dgm:t>
        <a:bodyPr/>
        <a:lstStyle/>
        <a:p>
          <a:endParaRPr lang="fr-BE"/>
        </a:p>
      </dgm:t>
    </dgm:pt>
    <dgm:pt modelId="{3A874723-6C35-49BE-9FEA-B7B78E9A5B4B}" type="sibTrans" cxnId="{4EBDF6E0-D949-4A62-BC47-E6DDAC1A241A}">
      <dgm:prSet/>
      <dgm:spPr/>
      <dgm:t>
        <a:bodyPr/>
        <a:lstStyle/>
        <a:p>
          <a:endParaRPr lang="fr-BE"/>
        </a:p>
      </dgm:t>
    </dgm:pt>
    <dgm:pt modelId="{6397C963-A404-4B21-B1EC-06A2156D9DCB}">
      <dgm:prSet phldrT="[Texte]"/>
      <dgm:spPr/>
      <dgm:t>
        <a:bodyPr/>
        <a:lstStyle/>
        <a:p>
          <a:r>
            <a:rPr lang="fr-BE" dirty="0" smtClean="0"/>
            <a:t>39 maatregelen</a:t>
          </a:r>
          <a:endParaRPr lang="fr-BE" dirty="0"/>
        </a:p>
      </dgm:t>
    </dgm:pt>
    <dgm:pt modelId="{1F3898AB-6ABB-4348-AEE1-5C30036554E4}" type="parTrans" cxnId="{AFAB1A52-8348-4102-9A91-2ACBABDDB771}">
      <dgm:prSet/>
      <dgm:spPr/>
      <dgm:t>
        <a:bodyPr/>
        <a:lstStyle/>
        <a:p>
          <a:endParaRPr lang="fr-BE"/>
        </a:p>
      </dgm:t>
    </dgm:pt>
    <dgm:pt modelId="{69BDFAC8-AD19-4340-ACC8-ADA7219AC426}" type="sibTrans" cxnId="{AFAB1A52-8348-4102-9A91-2ACBABDDB771}">
      <dgm:prSet/>
      <dgm:spPr/>
      <dgm:t>
        <a:bodyPr/>
        <a:lstStyle/>
        <a:p>
          <a:endParaRPr lang="fr-BE"/>
        </a:p>
      </dgm:t>
    </dgm:pt>
    <dgm:pt modelId="{49B7E628-6EE4-4D26-B12D-15D8792D7D6C}">
      <dgm:prSet phldrT="[Texte]"/>
      <dgm:spPr/>
      <dgm:t>
        <a:bodyPr/>
        <a:lstStyle/>
        <a:p>
          <a:r>
            <a:rPr lang="fr-BE" dirty="0" smtClean="0"/>
            <a:t>225 overeenkomsten</a:t>
          </a:r>
          <a:endParaRPr lang="fr-BE" dirty="0"/>
        </a:p>
      </dgm:t>
    </dgm:pt>
    <dgm:pt modelId="{F5E4D27E-1B12-40A6-9115-0DE0B81288FC}" type="parTrans" cxnId="{B708141C-7887-493C-8231-B32D10A09A6F}">
      <dgm:prSet/>
      <dgm:spPr/>
      <dgm:t>
        <a:bodyPr/>
        <a:lstStyle/>
        <a:p>
          <a:endParaRPr lang="fr-BE"/>
        </a:p>
      </dgm:t>
    </dgm:pt>
    <dgm:pt modelId="{AAFA4197-ADE0-4BE9-8965-67C49FE4E2F6}" type="sibTrans" cxnId="{B708141C-7887-493C-8231-B32D10A09A6F}">
      <dgm:prSet/>
      <dgm:spPr/>
      <dgm:t>
        <a:bodyPr/>
        <a:lstStyle/>
        <a:p>
          <a:endParaRPr lang="fr-BE"/>
        </a:p>
      </dgm:t>
    </dgm:pt>
    <dgm:pt modelId="{7120B810-A98B-468E-98AC-1674D9AF49FB}">
      <dgm:prSet phldrT="[Texte]"/>
      <dgm:spPr>
        <a:solidFill>
          <a:schemeClr val="tx2">
            <a:lumMod val="75000"/>
          </a:schemeClr>
        </a:solidFill>
      </dgm:spPr>
      <dgm:t>
        <a:bodyPr/>
        <a:lstStyle/>
        <a:p>
          <a:r>
            <a:rPr lang="fr-BE" dirty="0" smtClean="0"/>
            <a:t>45 </a:t>
          </a:r>
          <a:r>
            <a:rPr lang="fr-BE" dirty="0" smtClean="0"/>
            <a:t>822</a:t>
          </a:r>
        </a:p>
        <a:p>
          <a:r>
            <a:rPr lang="fr-BE" dirty="0" smtClean="0"/>
            <a:t> </a:t>
          </a:r>
          <a:r>
            <a:rPr lang="fr-BE" dirty="0" err="1" smtClean="0"/>
            <a:t>begeleide</a:t>
          </a:r>
          <a:r>
            <a:rPr lang="fr-BE" dirty="0" smtClean="0"/>
            <a:t> WZ</a:t>
          </a:r>
          <a:endParaRPr lang="fr-BE" dirty="0"/>
        </a:p>
      </dgm:t>
    </dgm:pt>
    <dgm:pt modelId="{CE8A0A96-B607-4BBD-879A-3FEFABCB83A5}" type="parTrans" cxnId="{5DB1C65F-D7B8-4601-A31C-A83E6E185F47}">
      <dgm:prSet/>
      <dgm:spPr/>
      <dgm:t>
        <a:bodyPr/>
        <a:lstStyle/>
        <a:p>
          <a:endParaRPr lang="fr-BE"/>
        </a:p>
      </dgm:t>
    </dgm:pt>
    <dgm:pt modelId="{4583FED2-DCB0-4BA6-A695-4DF8AA847368}" type="sibTrans" cxnId="{5DB1C65F-D7B8-4601-A31C-A83E6E185F47}">
      <dgm:prSet/>
      <dgm:spPr/>
      <dgm:t>
        <a:bodyPr/>
        <a:lstStyle/>
        <a:p>
          <a:endParaRPr lang="fr-BE"/>
        </a:p>
      </dgm:t>
    </dgm:pt>
    <dgm:pt modelId="{A6E13BDF-167B-4890-8BB1-7EC54C199252}">
      <dgm:prSet/>
      <dgm:spPr/>
      <dgm:t>
        <a:bodyPr/>
        <a:lstStyle/>
        <a:p>
          <a:r>
            <a:rPr lang="fr-BE" dirty="0" smtClean="0"/>
            <a:t>974 personen die NWP gebruiken</a:t>
          </a:r>
          <a:endParaRPr lang="fr-BE" dirty="0"/>
        </a:p>
      </dgm:t>
    </dgm:pt>
    <dgm:pt modelId="{65771791-D9FE-4047-9A44-AD05C88ED5A7}" type="parTrans" cxnId="{C010E6A7-2ECE-42BA-A2A2-6F7CC1B421DE}">
      <dgm:prSet/>
      <dgm:spPr/>
      <dgm:t>
        <a:bodyPr/>
        <a:lstStyle/>
        <a:p>
          <a:endParaRPr lang="fr-BE"/>
        </a:p>
      </dgm:t>
    </dgm:pt>
    <dgm:pt modelId="{17F75947-5406-4A0D-B3B8-35DCBBBB04F9}" type="sibTrans" cxnId="{C010E6A7-2ECE-42BA-A2A2-6F7CC1B421DE}">
      <dgm:prSet/>
      <dgm:spPr/>
      <dgm:t>
        <a:bodyPr/>
        <a:lstStyle/>
        <a:p>
          <a:endParaRPr lang="fr-BE"/>
        </a:p>
      </dgm:t>
    </dgm:pt>
    <dgm:pt modelId="{A327E77A-88C2-4788-955C-620826C77C3D}">
      <dgm:prSet/>
      <dgm:spPr/>
      <dgm:t>
        <a:bodyPr/>
        <a:lstStyle/>
        <a:p>
          <a:r>
            <a:rPr lang="fr-BE" dirty="0" smtClean="0"/>
            <a:t>205 </a:t>
          </a:r>
          <a:r>
            <a:rPr lang="fr-BE" dirty="0" err="1" smtClean="0"/>
            <a:t>partners</a:t>
          </a:r>
          <a:r>
            <a:rPr lang="fr-BE" dirty="0" smtClean="0"/>
            <a:t> </a:t>
          </a:r>
          <a:r>
            <a:rPr lang="fr-BE" dirty="0" err="1" smtClean="0"/>
            <a:t>waarvan</a:t>
          </a:r>
          <a:r>
            <a:rPr lang="fr-BE" dirty="0" smtClean="0"/>
            <a:t> 152 </a:t>
          </a:r>
          <a:r>
            <a:rPr lang="fr-BE" dirty="0" err="1" smtClean="0"/>
            <a:t>toegetreden</a:t>
          </a:r>
          <a:r>
            <a:rPr lang="fr-BE" dirty="0" smtClean="0"/>
            <a:t> </a:t>
          </a:r>
          <a:r>
            <a:rPr lang="fr-BE" dirty="0" smtClean="0"/>
            <a:t>tot NWP</a:t>
          </a:r>
          <a:endParaRPr lang="fr-BE" dirty="0"/>
        </a:p>
      </dgm:t>
    </dgm:pt>
    <dgm:pt modelId="{F7816260-288F-40B8-BADB-C2FE1078F758}" type="parTrans" cxnId="{31D7D647-E383-4AA5-8E61-93C64D0A7333}">
      <dgm:prSet/>
      <dgm:spPr/>
      <dgm:t>
        <a:bodyPr/>
        <a:lstStyle/>
        <a:p>
          <a:endParaRPr lang="fr-BE"/>
        </a:p>
      </dgm:t>
    </dgm:pt>
    <dgm:pt modelId="{89C414C8-4F3F-47D6-B33B-D3790B442461}" type="sibTrans" cxnId="{31D7D647-E383-4AA5-8E61-93C64D0A7333}">
      <dgm:prSet/>
      <dgm:spPr/>
      <dgm:t>
        <a:bodyPr/>
        <a:lstStyle/>
        <a:p>
          <a:endParaRPr lang="fr-BE"/>
        </a:p>
      </dgm:t>
    </dgm:pt>
    <dgm:pt modelId="{9EB2F7DD-8B1C-4678-9AE1-B1683B8463F1}" type="pres">
      <dgm:prSet presAssocID="{431B235F-09F8-4AB5-97E6-E78E2E0B4E6A}" presName="cycle" presStyleCnt="0">
        <dgm:presLayoutVars>
          <dgm:dir/>
          <dgm:resizeHandles val="exact"/>
        </dgm:presLayoutVars>
      </dgm:prSet>
      <dgm:spPr/>
      <dgm:t>
        <a:bodyPr/>
        <a:lstStyle/>
        <a:p>
          <a:endParaRPr lang="fr-BE"/>
        </a:p>
      </dgm:t>
    </dgm:pt>
    <dgm:pt modelId="{3A9B00F6-A75F-43D9-92C0-74FF836FED08}" type="pres">
      <dgm:prSet presAssocID="{02302C05-374D-4EB7-9459-6D4F8DE553A0}" presName="node" presStyleLbl="node1" presStyleIdx="0" presStyleCnt="7">
        <dgm:presLayoutVars>
          <dgm:bulletEnabled val="1"/>
        </dgm:presLayoutVars>
      </dgm:prSet>
      <dgm:spPr/>
      <dgm:t>
        <a:bodyPr/>
        <a:lstStyle/>
        <a:p>
          <a:endParaRPr lang="fr-BE"/>
        </a:p>
      </dgm:t>
    </dgm:pt>
    <dgm:pt modelId="{DA2125D9-85ED-46BB-B6C5-14927E07EE63}" type="pres">
      <dgm:prSet presAssocID="{02302C05-374D-4EB7-9459-6D4F8DE553A0}" presName="spNode" presStyleCnt="0"/>
      <dgm:spPr/>
    </dgm:pt>
    <dgm:pt modelId="{6805ABE0-B630-4D8A-B351-E5B461D14CB7}" type="pres">
      <dgm:prSet presAssocID="{4C443483-8014-4773-BB98-951CCFE4C420}" presName="sibTrans" presStyleLbl="sibTrans1D1" presStyleIdx="0" presStyleCnt="7"/>
      <dgm:spPr/>
      <dgm:t>
        <a:bodyPr/>
        <a:lstStyle/>
        <a:p>
          <a:endParaRPr lang="fr-BE"/>
        </a:p>
      </dgm:t>
    </dgm:pt>
    <dgm:pt modelId="{481E7D08-6E4E-419D-BEF7-1E522D781DBE}" type="pres">
      <dgm:prSet presAssocID="{3395D8ED-254C-4D94-9E88-7EB52131C03E}" presName="node" presStyleLbl="node1" presStyleIdx="1" presStyleCnt="7">
        <dgm:presLayoutVars>
          <dgm:bulletEnabled val="1"/>
        </dgm:presLayoutVars>
      </dgm:prSet>
      <dgm:spPr/>
      <dgm:t>
        <a:bodyPr/>
        <a:lstStyle/>
        <a:p>
          <a:endParaRPr lang="fr-BE"/>
        </a:p>
      </dgm:t>
    </dgm:pt>
    <dgm:pt modelId="{D01BB537-B511-4258-86CC-8AAF4689EAE6}" type="pres">
      <dgm:prSet presAssocID="{3395D8ED-254C-4D94-9E88-7EB52131C03E}" presName="spNode" presStyleCnt="0"/>
      <dgm:spPr/>
    </dgm:pt>
    <dgm:pt modelId="{D74355B8-7DD0-4289-90D4-CC464A570862}" type="pres">
      <dgm:prSet presAssocID="{3A874723-6C35-49BE-9FEA-B7B78E9A5B4B}" presName="sibTrans" presStyleLbl="sibTrans1D1" presStyleIdx="1" presStyleCnt="7"/>
      <dgm:spPr/>
      <dgm:t>
        <a:bodyPr/>
        <a:lstStyle/>
        <a:p>
          <a:endParaRPr lang="fr-BE"/>
        </a:p>
      </dgm:t>
    </dgm:pt>
    <dgm:pt modelId="{0C8EA4EF-A74D-498D-83C6-D41D392A0995}" type="pres">
      <dgm:prSet presAssocID="{6397C963-A404-4B21-B1EC-06A2156D9DCB}" presName="node" presStyleLbl="node1" presStyleIdx="2" presStyleCnt="7">
        <dgm:presLayoutVars>
          <dgm:bulletEnabled val="1"/>
        </dgm:presLayoutVars>
      </dgm:prSet>
      <dgm:spPr/>
      <dgm:t>
        <a:bodyPr/>
        <a:lstStyle/>
        <a:p>
          <a:endParaRPr lang="fr-BE"/>
        </a:p>
      </dgm:t>
    </dgm:pt>
    <dgm:pt modelId="{EA044C47-28C1-41AC-B10F-27A09C6F8756}" type="pres">
      <dgm:prSet presAssocID="{6397C963-A404-4B21-B1EC-06A2156D9DCB}" presName="spNode" presStyleCnt="0"/>
      <dgm:spPr/>
    </dgm:pt>
    <dgm:pt modelId="{613FB32D-8AA7-420C-A11F-446F373580F2}" type="pres">
      <dgm:prSet presAssocID="{69BDFAC8-AD19-4340-ACC8-ADA7219AC426}" presName="sibTrans" presStyleLbl="sibTrans1D1" presStyleIdx="2" presStyleCnt="7"/>
      <dgm:spPr/>
      <dgm:t>
        <a:bodyPr/>
        <a:lstStyle/>
        <a:p>
          <a:endParaRPr lang="fr-BE"/>
        </a:p>
      </dgm:t>
    </dgm:pt>
    <dgm:pt modelId="{F1831826-7D50-4249-B435-428FC33C61CB}" type="pres">
      <dgm:prSet presAssocID="{49B7E628-6EE4-4D26-B12D-15D8792D7D6C}" presName="node" presStyleLbl="node1" presStyleIdx="3" presStyleCnt="7">
        <dgm:presLayoutVars>
          <dgm:bulletEnabled val="1"/>
        </dgm:presLayoutVars>
      </dgm:prSet>
      <dgm:spPr/>
      <dgm:t>
        <a:bodyPr/>
        <a:lstStyle/>
        <a:p>
          <a:endParaRPr lang="fr-BE"/>
        </a:p>
      </dgm:t>
    </dgm:pt>
    <dgm:pt modelId="{4D1BF68F-0114-4379-A8A3-ECB958F7C840}" type="pres">
      <dgm:prSet presAssocID="{49B7E628-6EE4-4D26-B12D-15D8792D7D6C}" presName="spNode" presStyleCnt="0"/>
      <dgm:spPr/>
    </dgm:pt>
    <dgm:pt modelId="{5F4827FC-CEBC-41F6-BC6C-8C66835F92C9}" type="pres">
      <dgm:prSet presAssocID="{AAFA4197-ADE0-4BE9-8965-67C49FE4E2F6}" presName="sibTrans" presStyleLbl="sibTrans1D1" presStyleIdx="3" presStyleCnt="7"/>
      <dgm:spPr/>
      <dgm:t>
        <a:bodyPr/>
        <a:lstStyle/>
        <a:p>
          <a:endParaRPr lang="fr-BE"/>
        </a:p>
      </dgm:t>
    </dgm:pt>
    <dgm:pt modelId="{2A552863-3A6F-47A2-A6DF-BD4CAAF33730}" type="pres">
      <dgm:prSet presAssocID="{A6E13BDF-167B-4890-8BB1-7EC54C199252}" presName="node" presStyleLbl="node1" presStyleIdx="4" presStyleCnt="7">
        <dgm:presLayoutVars>
          <dgm:bulletEnabled val="1"/>
        </dgm:presLayoutVars>
      </dgm:prSet>
      <dgm:spPr/>
      <dgm:t>
        <a:bodyPr/>
        <a:lstStyle/>
        <a:p>
          <a:endParaRPr lang="fr-BE"/>
        </a:p>
      </dgm:t>
    </dgm:pt>
    <dgm:pt modelId="{DD6DAB88-AD1B-4C0C-9ED9-8514B443AC3D}" type="pres">
      <dgm:prSet presAssocID="{A6E13BDF-167B-4890-8BB1-7EC54C199252}" presName="spNode" presStyleCnt="0"/>
      <dgm:spPr/>
    </dgm:pt>
    <dgm:pt modelId="{D7D8030C-7870-4D7E-B658-F94E05D36AFB}" type="pres">
      <dgm:prSet presAssocID="{17F75947-5406-4A0D-B3B8-35DCBBBB04F9}" presName="sibTrans" presStyleLbl="sibTrans1D1" presStyleIdx="4" presStyleCnt="7"/>
      <dgm:spPr/>
      <dgm:t>
        <a:bodyPr/>
        <a:lstStyle/>
        <a:p>
          <a:endParaRPr lang="fr-BE"/>
        </a:p>
      </dgm:t>
    </dgm:pt>
    <dgm:pt modelId="{68B3CCBC-A1C2-4A4D-89BA-387DA07A26AC}" type="pres">
      <dgm:prSet presAssocID="{A327E77A-88C2-4788-955C-620826C77C3D}" presName="node" presStyleLbl="node1" presStyleIdx="5" presStyleCnt="7">
        <dgm:presLayoutVars>
          <dgm:bulletEnabled val="1"/>
        </dgm:presLayoutVars>
      </dgm:prSet>
      <dgm:spPr/>
      <dgm:t>
        <a:bodyPr/>
        <a:lstStyle/>
        <a:p>
          <a:endParaRPr lang="fr-BE"/>
        </a:p>
      </dgm:t>
    </dgm:pt>
    <dgm:pt modelId="{92DC9D4B-7A99-46AA-8EDA-75E78A9FFB36}" type="pres">
      <dgm:prSet presAssocID="{A327E77A-88C2-4788-955C-620826C77C3D}" presName="spNode" presStyleCnt="0"/>
      <dgm:spPr/>
    </dgm:pt>
    <dgm:pt modelId="{BA814DAF-0544-43D1-9846-89923A400292}" type="pres">
      <dgm:prSet presAssocID="{89C414C8-4F3F-47D6-B33B-D3790B442461}" presName="sibTrans" presStyleLbl="sibTrans1D1" presStyleIdx="5" presStyleCnt="7"/>
      <dgm:spPr/>
      <dgm:t>
        <a:bodyPr/>
        <a:lstStyle/>
        <a:p>
          <a:endParaRPr lang="fr-BE"/>
        </a:p>
      </dgm:t>
    </dgm:pt>
    <dgm:pt modelId="{C4265D1B-D189-4473-A791-71742FD9F604}" type="pres">
      <dgm:prSet presAssocID="{7120B810-A98B-468E-98AC-1674D9AF49FB}" presName="node" presStyleLbl="node1" presStyleIdx="6" presStyleCnt="7">
        <dgm:presLayoutVars>
          <dgm:bulletEnabled val="1"/>
        </dgm:presLayoutVars>
      </dgm:prSet>
      <dgm:spPr/>
      <dgm:t>
        <a:bodyPr/>
        <a:lstStyle/>
        <a:p>
          <a:endParaRPr lang="fr-BE"/>
        </a:p>
      </dgm:t>
    </dgm:pt>
    <dgm:pt modelId="{CEB0A4F1-F08B-4B61-BD73-DDB683C591E0}" type="pres">
      <dgm:prSet presAssocID="{7120B810-A98B-468E-98AC-1674D9AF49FB}" presName="spNode" presStyleCnt="0"/>
      <dgm:spPr/>
    </dgm:pt>
    <dgm:pt modelId="{79525915-2522-47EE-8769-8A4C55147C93}" type="pres">
      <dgm:prSet presAssocID="{4583FED2-DCB0-4BA6-A695-4DF8AA847368}" presName="sibTrans" presStyleLbl="sibTrans1D1" presStyleIdx="6" presStyleCnt="7"/>
      <dgm:spPr/>
      <dgm:t>
        <a:bodyPr/>
        <a:lstStyle/>
        <a:p>
          <a:endParaRPr lang="fr-BE"/>
        </a:p>
      </dgm:t>
    </dgm:pt>
  </dgm:ptLst>
  <dgm:cxnLst>
    <dgm:cxn modelId="{3BCEABFA-7538-4EB7-976D-8025F0855BD3}" type="presOf" srcId="{3A874723-6C35-49BE-9FEA-B7B78E9A5B4B}" destId="{D74355B8-7DD0-4289-90D4-CC464A570862}" srcOrd="0" destOrd="0" presId="urn:microsoft.com/office/officeart/2005/8/layout/cycle6"/>
    <dgm:cxn modelId="{AFAB1A52-8348-4102-9A91-2ACBABDDB771}" srcId="{431B235F-09F8-4AB5-97E6-E78E2E0B4E6A}" destId="{6397C963-A404-4B21-B1EC-06A2156D9DCB}" srcOrd="2" destOrd="0" parTransId="{1F3898AB-6ABB-4348-AEE1-5C30036554E4}" sibTransId="{69BDFAC8-AD19-4340-ACC8-ADA7219AC426}"/>
    <dgm:cxn modelId="{571E250A-ABA0-4EAE-9633-E8EF144EDFFC}" type="presOf" srcId="{7120B810-A98B-468E-98AC-1674D9AF49FB}" destId="{C4265D1B-D189-4473-A791-71742FD9F604}" srcOrd="0" destOrd="0" presId="urn:microsoft.com/office/officeart/2005/8/layout/cycle6"/>
    <dgm:cxn modelId="{3B5428DE-47F9-40E3-B36A-FDFFA5702FE2}" srcId="{431B235F-09F8-4AB5-97E6-E78E2E0B4E6A}" destId="{02302C05-374D-4EB7-9459-6D4F8DE553A0}" srcOrd="0" destOrd="0" parTransId="{2E77E855-CB6A-4763-B6FF-FFDFCA3BC54C}" sibTransId="{4C443483-8014-4773-BB98-951CCFE4C420}"/>
    <dgm:cxn modelId="{5DB1C65F-D7B8-4601-A31C-A83E6E185F47}" srcId="{431B235F-09F8-4AB5-97E6-E78E2E0B4E6A}" destId="{7120B810-A98B-468E-98AC-1674D9AF49FB}" srcOrd="6" destOrd="0" parTransId="{CE8A0A96-B607-4BBD-879A-3FEFABCB83A5}" sibTransId="{4583FED2-DCB0-4BA6-A695-4DF8AA847368}"/>
    <dgm:cxn modelId="{12C6E7A6-2A88-46AB-9F86-2379198F1A14}" type="presOf" srcId="{431B235F-09F8-4AB5-97E6-E78E2E0B4E6A}" destId="{9EB2F7DD-8B1C-4678-9AE1-B1683B8463F1}" srcOrd="0" destOrd="0" presId="urn:microsoft.com/office/officeart/2005/8/layout/cycle6"/>
    <dgm:cxn modelId="{E93AB13E-4187-4586-B07E-16D3030E1BFB}" type="presOf" srcId="{89C414C8-4F3F-47D6-B33B-D3790B442461}" destId="{BA814DAF-0544-43D1-9846-89923A400292}" srcOrd="0" destOrd="0" presId="urn:microsoft.com/office/officeart/2005/8/layout/cycle6"/>
    <dgm:cxn modelId="{9EE56604-E042-4D63-B977-303DB5B7E601}" type="presOf" srcId="{02302C05-374D-4EB7-9459-6D4F8DE553A0}" destId="{3A9B00F6-A75F-43D9-92C0-74FF836FED08}" srcOrd="0" destOrd="0" presId="urn:microsoft.com/office/officeart/2005/8/layout/cycle6"/>
    <dgm:cxn modelId="{B708141C-7887-493C-8231-B32D10A09A6F}" srcId="{431B235F-09F8-4AB5-97E6-E78E2E0B4E6A}" destId="{49B7E628-6EE4-4D26-B12D-15D8792D7D6C}" srcOrd="3" destOrd="0" parTransId="{F5E4D27E-1B12-40A6-9115-0DE0B81288FC}" sibTransId="{AAFA4197-ADE0-4BE9-8965-67C49FE4E2F6}"/>
    <dgm:cxn modelId="{713A3EB0-A3A2-46DA-950F-707B35D86B1C}" type="presOf" srcId="{3395D8ED-254C-4D94-9E88-7EB52131C03E}" destId="{481E7D08-6E4E-419D-BEF7-1E522D781DBE}" srcOrd="0" destOrd="0" presId="urn:microsoft.com/office/officeart/2005/8/layout/cycle6"/>
    <dgm:cxn modelId="{31D7D647-E383-4AA5-8E61-93C64D0A7333}" srcId="{431B235F-09F8-4AB5-97E6-E78E2E0B4E6A}" destId="{A327E77A-88C2-4788-955C-620826C77C3D}" srcOrd="5" destOrd="0" parTransId="{F7816260-288F-40B8-BADB-C2FE1078F758}" sibTransId="{89C414C8-4F3F-47D6-B33B-D3790B442461}"/>
    <dgm:cxn modelId="{86BD422E-5E99-49E4-95DC-E1A96498647D}" type="presOf" srcId="{49B7E628-6EE4-4D26-B12D-15D8792D7D6C}" destId="{F1831826-7D50-4249-B435-428FC33C61CB}" srcOrd="0" destOrd="0" presId="urn:microsoft.com/office/officeart/2005/8/layout/cycle6"/>
    <dgm:cxn modelId="{B9D6A378-878E-49DF-8EC6-046385F1C9DD}" type="presOf" srcId="{4C443483-8014-4773-BB98-951CCFE4C420}" destId="{6805ABE0-B630-4D8A-B351-E5B461D14CB7}" srcOrd="0" destOrd="0" presId="urn:microsoft.com/office/officeart/2005/8/layout/cycle6"/>
    <dgm:cxn modelId="{1AA20AFF-0A62-42D3-B219-3CC7169E4741}" type="presOf" srcId="{AAFA4197-ADE0-4BE9-8965-67C49FE4E2F6}" destId="{5F4827FC-CEBC-41F6-BC6C-8C66835F92C9}" srcOrd="0" destOrd="0" presId="urn:microsoft.com/office/officeart/2005/8/layout/cycle6"/>
    <dgm:cxn modelId="{A42629C7-D97A-4899-A4F1-CF0EEB16C747}" type="presOf" srcId="{4583FED2-DCB0-4BA6-A695-4DF8AA847368}" destId="{79525915-2522-47EE-8769-8A4C55147C93}" srcOrd="0" destOrd="0" presId="urn:microsoft.com/office/officeart/2005/8/layout/cycle6"/>
    <dgm:cxn modelId="{BA19391E-BFAF-436B-9283-D7F5FD297D1C}" type="presOf" srcId="{A6E13BDF-167B-4890-8BB1-7EC54C199252}" destId="{2A552863-3A6F-47A2-A6DF-BD4CAAF33730}" srcOrd="0" destOrd="0" presId="urn:microsoft.com/office/officeart/2005/8/layout/cycle6"/>
    <dgm:cxn modelId="{2D2EFF76-0632-44C4-95DC-43603AF59C49}" type="presOf" srcId="{6397C963-A404-4B21-B1EC-06A2156D9DCB}" destId="{0C8EA4EF-A74D-498D-83C6-D41D392A0995}" srcOrd="0" destOrd="0" presId="urn:microsoft.com/office/officeart/2005/8/layout/cycle6"/>
    <dgm:cxn modelId="{4EBDF6E0-D949-4A62-BC47-E6DDAC1A241A}" srcId="{431B235F-09F8-4AB5-97E6-E78E2E0B4E6A}" destId="{3395D8ED-254C-4D94-9E88-7EB52131C03E}" srcOrd="1" destOrd="0" parTransId="{02579F93-309F-4AA1-A76F-10CA456458AD}" sibTransId="{3A874723-6C35-49BE-9FEA-B7B78E9A5B4B}"/>
    <dgm:cxn modelId="{93B1380F-C980-4E1A-960B-6345A9D54F9F}" type="presOf" srcId="{17F75947-5406-4A0D-B3B8-35DCBBBB04F9}" destId="{D7D8030C-7870-4D7E-B658-F94E05D36AFB}" srcOrd="0" destOrd="0" presId="urn:microsoft.com/office/officeart/2005/8/layout/cycle6"/>
    <dgm:cxn modelId="{FE341230-72CA-4B54-B816-999F5356F1BF}" type="presOf" srcId="{A327E77A-88C2-4788-955C-620826C77C3D}" destId="{68B3CCBC-A1C2-4A4D-89BA-387DA07A26AC}" srcOrd="0" destOrd="0" presId="urn:microsoft.com/office/officeart/2005/8/layout/cycle6"/>
    <dgm:cxn modelId="{A774CBC7-DA38-463C-BCAE-3F1969B92959}" type="presOf" srcId="{69BDFAC8-AD19-4340-ACC8-ADA7219AC426}" destId="{613FB32D-8AA7-420C-A11F-446F373580F2}" srcOrd="0" destOrd="0" presId="urn:microsoft.com/office/officeart/2005/8/layout/cycle6"/>
    <dgm:cxn modelId="{C010E6A7-2ECE-42BA-A2A2-6F7CC1B421DE}" srcId="{431B235F-09F8-4AB5-97E6-E78E2E0B4E6A}" destId="{A6E13BDF-167B-4890-8BB1-7EC54C199252}" srcOrd="4" destOrd="0" parTransId="{65771791-D9FE-4047-9A44-AD05C88ED5A7}" sibTransId="{17F75947-5406-4A0D-B3B8-35DCBBBB04F9}"/>
    <dgm:cxn modelId="{2EAF06AF-0B95-4004-8D4A-FF976DCAEA58}" type="presParOf" srcId="{9EB2F7DD-8B1C-4678-9AE1-B1683B8463F1}" destId="{3A9B00F6-A75F-43D9-92C0-74FF836FED08}" srcOrd="0" destOrd="0" presId="urn:microsoft.com/office/officeart/2005/8/layout/cycle6"/>
    <dgm:cxn modelId="{E778A17B-0B02-46FF-ADD4-770F2AC9B511}" type="presParOf" srcId="{9EB2F7DD-8B1C-4678-9AE1-B1683B8463F1}" destId="{DA2125D9-85ED-46BB-B6C5-14927E07EE63}" srcOrd="1" destOrd="0" presId="urn:microsoft.com/office/officeart/2005/8/layout/cycle6"/>
    <dgm:cxn modelId="{A6041AB9-1B94-42A8-A239-3C89DE0FA26D}" type="presParOf" srcId="{9EB2F7DD-8B1C-4678-9AE1-B1683B8463F1}" destId="{6805ABE0-B630-4D8A-B351-E5B461D14CB7}" srcOrd="2" destOrd="0" presId="urn:microsoft.com/office/officeart/2005/8/layout/cycle6"/>
    <dgm:cxn modelId="{FDD16979-7C09-4D4F-92E7-EAB641D0140E}" type="presParOf" srcId="{9EB2F7DD-8B1C-4678-9AE1-B1683B8463F1}" destId="{481E7D08-6E4E-419D-BEF7-1E522D781DBE}" srcOrd="3" destOrd="0" presId="urn:microsoft.com/office/officeart/2005/8/layout/cycle6"/>
    <dgm:cxn modelId="{EB8097AE-F780-41EE-9DAF-5C0B6BCF0CF4}" type="presParOf" srcId="{9EB2F7DD-8B1C-4678-9AE1-B1683B8463F1}" destId="{D01BB537-B511-4258-86CC-8AAF4689EAE6}" srcOrd="4" destOrd="0" presId="urn:microsoft.com/office/officeart/2005/8/layout/cycle6"/>
    <dgm:cxn modelId="{EB5CB2CB-9FC7-49E9-BE55-F5D5B39F5431}" type="presParOf" srcId="{9EB2F7DD-8B1C-4678-9AE1-B1683B8463F1}" destId="{D74355B8-7DD0-4289-90D4-CC464A570862}" srcOrd="5" destOrd="0" presId="urn:microsoft.com/office/officeart/2005/8/layout/cycle6"/>
    <dgm:cxn modelId="{AB3F591B-4520-4B16-9245-8D8C5C5E58CA}" type="presParOf" srcId="{9EB2F7DD-8B1C-4678-9AE1-B1683B8463F1}" destId="{0C8EA4EF-A74D-498D-83C6-D41D392A0995}" srcOrd="6" destOrd="0" presId="urn:microsoft.com/office/officeart/2005/8/layout/cycle6"/>
    <dgm:cxn modelId="{17E70EC7-C624-4237-8CE3-47EF1227CF52}" type="presParOf" srcId="{9EB2F7DD-8B1C-4678-9AE1-B1683B8463F1}" destId="{EA044C47-28C1-41AC-B10F-27A09C6F8756}" srcOrd="7" destOrd="0" presId="urn:microsoft.com/office/officeart/2005/8/layout/cycle6"/>
    <dgm:cxn modelId="{2EDF5BEF-43F1-44B6-AB03-0E339D8A0727}" type="presParOf" srcId="{9EB2F7DD-8B1C-4678-9AE1-B1683B8463F1}" destId="{613FB32D-8AA7-420C-A11F-446F373580F2}" srcOrd="8" destOrd="0" presId="urn:microsoft.com/office/officeart/2005/8/layout/cycle6"/>
    <dgm:cxn modelId="{9E46D783-7519-4DB7-A7E3-D0391897DE40}" type="presParOf" srcId="{9EB2F7DD-8B1C-4678-9AE1-B1683B8463F1}" destId="{F1831826-7D50-4249-B435-428FC33C61CB}" srcOrd="9" destOrd="0" presId="urn:microsoft.com/office/officeart/2005/8/layout/cycle6"/>
    <dgm:cxn modelId="{9A132FDB-9F73-415F-9515-23B4A7C57088}" type="presParOf" srcId="{9EB2F7DD-8B1C-4678-9AE1-B1683B8463F1}" destId="{4D1BF68F-0114-4379-A8A3-ECB958F7C840}" srcOrd="10" destOrd="0" presId="urn:microsoft.com/office/officeart/2005/8/layout/cycle6"/>
    <dgm:cxn modelId="{F080F5F2-DE76-4340-819D-EF7FF050CC46}" type="presParOf" srcId="{9EB2F7DD-8B1C-4678-9AE1-B1683B8463F1}" destId="{5F4827FC-CEBC-41F6-BC6C-8C66835F92C9}" srcOrd="11" destOrd="0" presId="urn:microsoft.com/office/officeart/2005/8/layout/cycle6"/>
    <dgm:cxn modelId="{ABC4D76A-7C8F-452C-AF0B-6A0CB6B95007}" type="presParOf" srcId="{9EB2F7DD-8B1C-4678-9AE1-B1683B8463F1}" destId="{2A552863-3A6F-47A2-A6DF-BD4CAAF33730}" srcOrd="12" destOrd="0" presId="urn:microsoft.com/office/officeart/2005/8/layout/cycle6"/>
    <dgm:cxn modelId="{2434E96B-6912-483A-87E6-34B2E1675CA9}" type="presParOf" srcId="{9EB2F7DD-8B1C-4678-9AE1-B1683B8463F1}" destId="{DD6DAB88-AD1B-4C0C-9ED9-8514B443AC3D}" srcOrd="13" destOrd="0" presId="urn:microsoft.com/office/officeart/2005/8/layout/cycle6"/>
    <dgm:cxn modelId="{A7EA8A4B-6006-4445-A458-862E2320D39D}" type="presParOf" srcId="{9EB2F7DD-8B1C-4678-9AE1-B1683B8463F1}" destId="{D7D8030C-7870-4D7E-B658-F94E05D36AFB}" srcOrd="14" destOrd="0" presId="urn:microsoft.com/office/officeart/2005/8/layout/cycle6"/>
    <dgm:cxn modelId="{7324EF5C-04AD-49D0-AF55-C29F2C6AD626}" type="presParOf" srcId="{9EB2F7DD-8B1C-4678-9AE1-B1683B8463F1}" destId="{68B3CCBC-A1C2-4A4D-89BA-387DA07A26AC}" srcOrd="15" destOrd="0" presId="urn:microsoft.com/office/officeart/2005/8/layout/cycle6"/>
    <dgm:cxn modelId="{EFEFA951-A6C8-41E4-A0A5-55FC33EDB188}" type="presParOf" srcId="{9EB2F7DD-8B1C-4678-9AE1-B1683B8463F1}" destId="{92DC9D4B-7A99-46AA-8EDA-75E78A9FFB36}" srcOrd="16" destOrd="0" presId="urn:microsoft.com/office/officeart/2005/8/layout/cycle6"/>
    <dgm:cxn modelId="{3207D20C-0A5B-4635-A3A8-4AFECEE4AF0C}" type="presParOf" srcId="{9EB2F7DD-8B1C-4678-9AE1-B1683B8463F1}" destId="{BA814DAF-0544-43D1-9846-89923A400292}" srcOrd="17" destOrd="0" presId="urn:microsoft.com/office/officeart/2005/8/layout/cycle6"/>
    <dgm:cxn modelId="{14D43498-ED77-4867-8895-5F814585D56A}" type="presParOf" srcId="{9EB2F7DD-8B1C-4678-9AE1-B1683B8463F1}" destId="{C4265D1B-D189-4473-A791-71742FD9F604}" srcOrd="18" destOrd="0" presId="urn:microsoft.com/office/officeart/2005/8/layout/cycle6"/>
    <dgm:cxn modelId="{B08CD4AB-3D8C-4718-A1AC-933902CBD26E}" type="presParOf" srcId="{9EB2F7DD-8B1C-4678-9AE1-B1683B8463F1}" destId="{CEB0A4F1-F08B-4B61-BD73-DDB683C591E0}" srcOrd="19" destOrd="0" presId="urn:microsoft.com/office/officeart/2005/8/layout/cycle6"/>
    <dgm:cxn modelId="{7D4DF591-3249-477F-BD48-C3482F6C9642}" type="presParOf" srcId="{9EB2F7DD-8B1C-4678-9AE1-B1683B8463F1}" destId="{79525915-2522-47EE-8769-8A4C55147C93}"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00F6-A75F-43D9-92C0-74FF836FED08}">
      <dsp:nvSpPr>
        <dsp:cNvPr id="0" name=""/>
        <dsp:cNvSpPr/>
      </dsp:nvSpPr>
      <dsp:spPr>
        <a:xfrm>
          <a:off x="2776684" y="85"/>
          <a:ext cx="1066712" cy="6933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kern="1200" dirty="0" smtClean="0"/>
            <a:t>Budget</a:t>
          </a:r>
        </a:p>
        <a:p>
          <a:pPr lvl="0" algn="ctr" defTabSz="400050">
            <a:lnSpc>
              <a:spcPct val="90000"/>
            </a:lnSpc>
            <a:spcBef>
              <a:spcPct val="0"/>
            </a:spcBef>
            <a:spcAft>
              <a:spcPct val="35000"/>
            </a:spcAft>
          </a:pPr>
          <a:r>
            <a:rPr lang="fr-BE" sz="900" kern="1200" dirty="0" smtClean="0"/>
            <a:t>€ 52 </a:t>
          </a:r>
          <a:r>
            <a:rPr lang="fr-BE" sz="900" kern="1200" dirty="0" smtClean="0"/>
            <a:t>659 000 </a:t>
          </a:r>
          <a:endParaRPr lang="fr-BE" sz="900" kern="1200" dirty="0"/>
        </a:p>
      </dsp:txBody>
      <dsp:txXfrm>
        <a:off x="2810531" y="33932"/>
        <a:ext cx="999018" cy="625668"/>
      </dsp:txXfrm>
    </dsp:sp>
    <dsp:sp modelId="{6805ABE0-B630-4D8A-B351-E5B461D14CB7}">
      <dsp:nvSpPr>
        <dsp:cNvPr id="0" name=""/>
        <dsp:cNvSpPr/>
      </dsp:nvSpPr>
      <dsp:spPr>
        <a:xfrm>
          <a:off x="1329213" y="346766"/>
          <a:ext cx="3961654" cy="3961654"/>
        </a:xfrm>
        <a:custGeom>
          <a:avLst/>
          <a:gdLst/>
          <a:ahLst/>
          <a:cxnLst/>
          <a:rect l="0" t="0" r="0" b="0"/>
          <a:pathLst>
            <a:path>
              <a:moveTo>
                <a:pt x="2521261" y="75149"/>
              </a:moveTo>
              <a:arcTo wR="1980827" hR="1980827" stAng="17149972" swAng="125799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1E7D08-6E4E-419D-BEF7-1E522D781DBE}">
      <dsp:nvSpPr>
        <dsp:cNvPr id="0" name=""/>
        <dsp:cNvSpPr/>
      </dsp:nvSpPr>
      <dsp:spPr>
        <a:xfrm>
          <a:off x="4325357" y="745887"/>
          <a:ext cx="1066712" cy="6933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b="0" kern="1200" dirty="0" smtClean="0">
              <a:solidFill>
                <a:schemeClr val="bg1"/>
              </a:solidFill>
            </a:rPr>
            <a:t>60,8 VTE</a:t>
          </a:r>
          <a:endParaRPr lang="fr-BE" sz="900" kern="1200" dirty="0"/>
        </a:p>
      </dsp:txBody>
      <dsp:txXfrm>
        <a:off x="4359204" y="779734"/>
        <a:ext cx="999018" cy="625668"/>
      </dsp:txXfrm>
    </dsp:sp>
    <dsp:sp modelId="{D74355B8-7DD0-4289-90D4-CC464A570862}">
      <dsp:nvSpPr>
        <dsp:cNvPr id="0" name=""/>
        <dsp:cNvSpPr/>
      </dsp:nvSpPr>
      <dsp:spPr>
        <a:xfrm>
          <a:off x="1329213" y="346766"/>
          <a:ext cx="3961654" cy="3961654"/>
        </a:xfrm>
        <a:custGeom>
          <a:avLst/>
          <a:gdLst/>
          <a:ahLst/>
          <a:cxnLst/>
          <a:rect l="0" t="0" r="0" b="0"/>
          <a:pathLst>
            <a:path>
              <a:moveTo>
                <a:pt x="3755766" y="1101470"/>
              </a:moveTo>
              <a:arcTo wR="1980827" hR="1980827" stAng="20018690" swAng="172724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8EA4EF-A74D-498D-83C6-D41D392A0995}">
      <dsp:nvSpPr>
        <dsp:cNvPr id="0" name=""/>
        <dsp:cNvSpPr/>
      </dsp:nvSpPr>
      <dsp:spPr>
        <a:xfrm>
          <a:off x="4707848" y="2421688"/>
          <a:ext cx="1066712" cy="6933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kern="1200" dirty="0" smtClean="0"/>
            <a:t>39 maatregelen</a:t>
          </a:r>
          <a:endParaRPr lang="fr-BE" sz="900" kern="1200" dirty="0"/>
        </a:p>
      </dsp:txBody>
      <dsp:txXfrm>
        <a:off x="4741695" y="2455535"/>
        <a:ext cx="999018" cy="625668"/>
      </dsp:txXfrm>
    </dsp:sp>
    <dsp:sp modelId="{613FB32D-8AA7-420C-A11F-446F373580F2}">
      <dsp:nvSpPr>
        <dsp:cNvPr id="0" name=""/>
        <dsp:cNvSpPr/>
      </dsp:nvSpPr>
      <dsp:spPr>
        <a:xfrm>
          <a:off x="1329213" y="346766"/>
          <a:ext cx="3961654" cy="3961654"/>
        </a:xfrm>
        <a:custGeom>
          <a:avLst/>
          <a:gdLst/>
          <a:ahLst/>
          <a:cxnLst/>
          <a:rect l="0" t="0" r="0" b="0"/>
          <a:pathLst>
            <a:path>
              <a:moveTo>
                <a:pt x="3795234" y="2775563"/>
              </a:moveTo>
              <a:arcTo wR="1980827" hR="1980827" stAng="1419247" swAng="135985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831826-7D50-4249-B435-428FC33C61CB}">
      <dsp:nvSpPr>
        <dsp:cNvPr id="0" name=""/>
        <dsp:cNvSpPr/>
      </dsp:nvSpPr>
      <dsp:spPr>
        <a:xfrm>
          <a:off x="3636133" y="3765576"/>
          <a:ext cx="1066712" cy="6933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kern="1200" dirty="0" smtClean="0"/>
            <a:t>225 overeenkomsten</a:t>
          </a:r>
          <a:endParaRPr lang="fr-BE" sz="900" kern="1200" dirty="0"/>
        </a:p>
      </dsp:txBody>
      <dsp:txXfrm>
        <a:off x="3669980" y="3799423"/>
        <a:ext cx="999018" cy="625668"/>
      </dsp:txXfrm>
    </dsp:sp>
    <dsp:sp modelId="{5F4827FC-CEBC-41F6-BC6C-8C66835F92C9}">
      <dsp:nvSpPr>
        <dsp:cNvPr id="0" name=""/>
        <dsp:cNvSpPr/>
      </dsp:nvSpPr>
      <dsp:spPr>
        <a:xfrm>
          <a:off x="1329213" y="346766"/>
          <a:ext cx="3961654" cy="3961654"/>
        </a:xfrm>
        <a:custGeom>
          <a:avLst/>
          <a:gdLst/>
          <a:ahLst/>
          <a:cxnLst/>
          <a:rect l="0" t="0" r="0" b="0"/>
          <a:pathLst>
            <a:path>
              <a:moveTo>
                <a:pt x="2300485" y="3935692"/>
              </a:moveTo>
              <a:arcTo wR="1980827" hR="1980827" stAng="4842794" swAng="111441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552863-3A6F-47A2-A6DF-BD4CAAF33730}">
      <dsp:nvSpPr>
        <dsp:cNvPr id="0" name=""/>
        <dsp:cNvSpPr/>
      </dsp:nvSpPr>
      <dsp:spPr>
        <a:xfrm>
          <a:off x="1917235" y="3765576"/>
          <a:ext cx="1066712" cy="69336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kern="1200" dirty="0" smtClean="0"/>
            <a:t>974 personen die NWP gebruiken</a:t>
          </a:r>
          <a:endParaRPr lang="fr-BE" sz="900" kern="1200" dirty="0"/>
        </a:p>
      </dsp:txBody>
      <dsp:txXfrm>
        <a:off x="1951082" y="3799423"/>
        <a:ext cx="999018" cy="625668"/>
      </dsp:txXfrm>
    </dsp:sp>
    <dsp:sp modelId="{D7D8030C-7870-4D7E-B658-F94E05D36AFB}">
      <dsp:nvSpPr>
        <dsp:cNvPr id="0" name=""/>
        <dsp:cNvSpPr/>
      </dsp:nvSpPr>
      <dsp:spPr>
        <a:xfrm>
          <a:off x="1329213" y="346766"/>
          <a:ext cx="3961654" cy="3961654"/>
        </a:xfrm>
        <a:custGeom>
          <a:avLst/>
          <a:gdLst/>
          <a:ahLst/>
          <a:cxnLst/>
          <a:rect l="0" t="0" r="0" b="0"/>
          <a:pathLst>
            <a:path>
              <a:moveTo>
                <a:pt x="612765" y="3413337"/>
              </a:moveTo>
              <a:arcTo wR="1980827" hR="1980827" stAng="8020902" swAng="135985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B3CCBC-A1C2-4A4D-89BA-387DA07A26AC}">
      <dsp:nvSpPr>
        <dsp:cNvPr id="0" name=""/>
        <dsp:cNvSpPr/>
      </dsp:nvSpPr>
      <dsp:spPr>
        <a:xfrm>
          <a:off x="845520" y="2421688"/>
          <a:ext cx="1066712" cy="6933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kern="1200" dirty="0" smtClean="0"/>
            <a:t>205 </a:t>
          </a:r>
          <a:r>
            <a:rPr lang="fr-BE" sz="900" kern="1200" dirty="0" err="1" smtClean="0"/>
            <a:t>partners</a:t>
          </a:r>
          <a:r>
            <a:rPr lang="fr-BE" sz="900" kern="1200" dirty="0" smtClean="0"/>
            <a:t> </a:t>
          </a:r>
          <a:r>
            <a:rPr lang="fr-BE" sz="900" kern="1200" dirty="0" err="1" smtClean="0"/>
            <a:t>waarvan</a:t>
          </a:r>
          <a:r>
            <a:rPr lang="fr-BE" sz="900" kern="1200" dirty="0" smtClean="0"/>
            <a:t> 152 </a:t>
          </a:r>
          <a:r>
            <a:rPr lang="fr-BE" sz="900" kern="1200" dirty="0" err="1" smtClean="0"/>
            <a:t>toegetreden</a:t>
          </a:r>
          <a:r>
            <a:rPr lang="fr-BE" sz="900" kern="1200" dirty="0" smtClean="0"/>
            <a:t> </a:t>
          </a:r>
          <a:r>
            <a:rPr lang="fr-BE" sz="900" kern="1200" dirty="0" smtClean="0"/>
            <a:t>tot NWP</a:t>
          </a:r>
          <a:endParaRPr lang="fr-BE" sz="900" kern="1200" dirty="0"/>
        </a:p>
      </dsp:txBody>
      <dsp:txXfrm>
        <a:off x="879367" y="2455535"/>
        <a:ext cx="999018" cy="625668"/>
      </dsp:txXfrm>
    </dsp:sp>
    <dsp:sp modelId="{BA814DAF-0544-43D1-9846-89923A400292}">
      <dsp:nvSpPr>
        <dsp:cNvPr id="0" name=""/>
        <dsp:cNvSpPr/>
      </dsp:nvSpPr>
      <dsp:spPr>
        <a:xfrm>
          <a:off x="1329213" y="346766"/>
          <a:ext cx="3961654" cy="3961654"/>
        </a:xfrm>
        <a:custGeom>
          <a:avLst/>
          <a:gdLst/>
          <a:ahLst/>
          <a:cxnLst/>
          <a:rect l="0" t="0" r="0" b="0"/>
          <a:pathLst>
            <a:path>
              <a:moveTo>
                <a:pt x="1784" y="2064889"/>
              </a:moveTo>
              <a:arcTo wR="1980827" hR="1980827" stAng="10654066" swAng="172724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265D1B-D189-4473-A791-71742FD9F604}">
      <dsp:nvSpPr>
        <dsp:cNvPr id="0" name=""/>
        <dsp:cNvSpPr/>
      </dsp:nvSpPr>
      <dsp:spPr>
        <a:xfrm>
          <a:off x="1228011" y="745887"/>
          <a:ext cx="1066712" cy="693362"/>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BE" sz="900" kern="1200" dirty="0" smtClean="0"/>
            <a:t>45 </a:t>
          </a:r>
          <a:r>
            <a:rPr lang="fr-BE" sz="900" kern="1200" dirty="0" smtClean="0"/>
            <a:t>822</a:t>
          </a:r>
        </a:p>
        <a:p>
          <a:pPr lvl="0" algn="ctr" defTabSz="400050">
            <a:lnSpc>
              <a:spcPct val="90000"/>
            </a:lnSpc>
            <a:spcBef>
              <a:spcPct val="0"/>
            </a:spcBef>
            <a:spcAft>
              <a:spcPct val="35000"/>
            </a:spcAft>
          </a:pPr>
          <a:r>
            <a:rPr lang="fr-BE" sz="900" kern="1200" dirty="0" smtClean="0"/>
            <a:t> </a:t>
          </a:r>
          <a:r>
            <a:rPr lang="fr-BE" sz="900" kern="1200" dirty="0" err="1" smtClean="0"/>
            <a:t>begeleide</a:t>
          </a:r>
          <a:r>
            <a:rPr lang="fr-BE" sz="900" kern="1200" dirty="0" smtClean="0"/>
            <a:t> WZ</a:t>
          </a:r>
          <a:endParaRPr lang="fr-BE" sz="900" kern="1200" dirty="0"/>
        </a:p>
      </dsp:txBody>
      <dsp:txXfrm>
        <a:off x="1261858" y="779734"/>
        <a:ext cx="999018" cy="625668"/>
      </dsp:txXfrm>
    </dsp:sp>
    <dsp:sp modelId="{79525915-2522-47EE-8769-8A4C55147C93}">
      <dsp:nvSpPr>
        <dsp:cNvPr id="0" name=""/>
        <dsp:cNvSpPr/>
      </dsp:nvSpPr>
      <dsp:spPr>
        <a:xfrm>
          <a:off x="1329213" y="346766"/>
          <a:ext cx="3961654" cy="3961654"/>
        </a:xfrm>
        <a:custGeom>
          <a:avLst/>
          <a:gdLst/>
          <a:ahLst/>
          <a:cxnLst/>
          <a:rect l="0" t="0" r="0" b="0"/>
          <a:pathLst>
            <a:path>
              <a:moveTo>
                <a:pt x="794280" y="394704"/>
              </a:moveTo>
              <a:arcTo wR="1980827" hR="1980827" stAng="13992034" swAng="125799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0379A1C-7056-9649-AA76-AD82C47277F9}" type="datetime1">
              <a:rPr lang="fr-BE" smtClean="0"/>
              <a:t>28-08-20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E9FF3C-7EC2-BD4D-8442-AD4E09C08518}" type="slidenum">
              <a:rPr lang="fr-FR" smtClean="0"/>
              <a:t>‹nr.›</a:t>
            </a:fld>
            <a:endParaRPr lang="fr-FR"/>
          </a:p>
        </p:txBody>
      </p:sp>
    </p:spTree>
    <p:extLst>
      <p:ext uri="{BB962C8B-B14F-4D97-AF65-F5344CB8AC3E}">
        <p14:creationId xmlns:p14="http://schemas.microsoft.com/office/powerpoint/2010/main" val="29888712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B8CB831-3B2C-764C-BA3E-2D057C0A11DE}" type="datetime1">
              <a:rPr lang="fr-BE" smtClean="0"/>
              <a:t>28-08-20</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D70D7DA-6011-EE4E-9CA7-8F24A1776256}" type="slidenum">
              <a:rPr lang="fr-FR" smtClean="0"/>
              <a:t>‹nr.›</a:t>
            </a:fld>
            <a:endParaRPr lang="fr-FR"/>
          </a:p>
        </p:txBody>
      </p:sp>
    </p:spTree>
    <p:extLst>
      <p:ext uri="{BB962C8B-B14F-4D97-AF65-F5344CB8AC3E}">
        <p14:creationId xmlns:p14="http://schemas.microsoft.com/office/powerpoint/2010/main" val="364140182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37537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329163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31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31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031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329163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26253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2625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77533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9418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80602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6250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6250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50739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85073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42956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03510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38403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38403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7195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7031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Tree>
    <p:extLst>
      <p:ext uri="{BB962C8B-B14F-4D97-AF65-F5344CB8AC3E}">
        <p14:creationId xmlns:p14="http://schemas.microsoft.com/office/powerpoint/2010/main" val="11625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854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767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nl-BE"/>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BFBEA344-7DD5-40A3-8569-29CCBFBAF33B}" type="datetime1">
              <a:rPr lang="fr-BE" smtClean="0"/>
              <a:t>28-08-20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379986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C32836CC-EC2C-4717-9304-58B472BAAB89}" type="datetime1">
              <a:rPr lang="fr-BE" smtClean="0"/>
              <a:t>28-08-20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284280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A6E4B75D-D15F-4CBE-9F7A-7FB0E8C395A8}" type="datetime1">
              <a:rPr lang="fr-BE" smtClean="0"/>
              <a:t>28-08-20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15387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54092E38-5E8D-4227-A301-2856146B4044}" type="datetime1">
              <a:rPr lang="fr-BE" smtClean="0"/>
              <a:t>28-08-20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24838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nl-BE"/>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C752DAC7-F718-4D19-ACD7-2B96B38D9579}" type="datetime1">
              <a:rPr lang="fr-BE" smtClean="0"/>
              <a:t>28-08-20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264542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E03C5E82-85F0-46CC-9EA4-6A5791F54BC2}" type="datetime1">
              <a:rPr lang="fr-BE" smtClean="0"/>
              <a:t>28-08-20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39418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457200" y="4767263"/>
            <a:ext cx="2133600" cy="273844"/>
          </a:xfrm>
          <a:prstGeom prst="rect">
            <a:avLst/>
          </a:prstGeom>
        </p:spPr>
        <p:txBody>
          <a:bodyPr/>
          <a:lstStyle/>
          <a:p>
            <a:fld id="{69B0E8FC-1C58-4C96-9004-6F6B42EBD5F0}" type="datetime1">
              <a:rPr lang="fr-BE" smtClean="0"/>
              <a:t>28-08-20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98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2"/>
          <p:cNvSpPr>
            <a:spLocks noGrp="1"/>
          </p:cNvSpPr>
          <p:nvPr>
            <p:ph type="dt" sz="half" idx="10"/>
          </p:nvPr>
        </p:nvSpPr>
        <p:spPr>
          <a:xfrm>
            <a:off x="457200" y="4767263"/>
            <a:ext cx="2133600" cy="273844"/>
          </a:xfrm>
          <a:prstGeom prst="rect">
            <a:avLst/>
          </a:prstGeom>
        </p:spPr>
        <p:txBody>
          <a:bodyPr/>
          <a:lstStyle/>
          <a:p>
            <a:fld id="{DB5BFE60-08EA-4A8B-BBC0-BD9052BCBF25}" type="datetime1">
              <a:rPr lang="fr-BE" smtClean="0"/>
              <a:t>28-08-20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259678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068CA088-E21C-4C41-AAC1-E02EC488BC44}" type="datetime1">
              <a:rPr lang="fr-BE" smtClean="0"/>
              <a:t>28-08-20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108503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nl-BE"/>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C32DBD39-FAF3-4754-BFFE-A75575B974E1}" type="datetime1">
              <a:rPr lang="fr-BE" smtClean="0"/>
              <a:t>28-08-20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24411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nl-BE"/>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5" name="Espace réservé de la date 4"/>
          <p:cNvSpPr>
            <a:spLocks noGrp="1"/>
          </p:cNvSpPr>
          <p:nvPr>
            <p:ph type="dt" sz="half" idx="10"/>
          </p:nvPr>
        </p:nvSpPr>
        <p:spPr>
          <a:xfrm>
            <a:off x="457200" y="4767263"/>
            <a:ext cx="2133600" cy="273844"/>
          </a:xfrm>
          <a:prstGeom prst="rect">
            <a:avLst/>
          </a:prstGeom>
        </p:spPr>
        <p:txBody>
          <a:bodyPr/>
          <a:lstStyle/>
          <a:p>
            <a:fld id="{8DF35C6A-A6DA-4B3D-9352-D5AF81867A0B}" type="datetime1">
              <a:rPr lang="fr-BE" smtClean="0"/>
              <a:t>28-08-20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t>‹nr.›</a:t>
            </a:fld>
            <a:endParaRPr lang="fr-FR"/>
          </a:p>
        </p:txBody>
      </p:sp>
    </p:spTree>
    <p:extLst>
      <p:ext uri="{BB962C8B-B14F-4D97-AF65-F5344CB8AC3E}">
        <p14:creationId xmlns:p14="http://schemas.microsoft.com/office/powerpoint/2010/main" val="22084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63665" y="4808045"/>
            <a:ext cx="1975157" cy="273844"/>
          </a:xfrm>
          <a:prstGeom prst="rect">
            <a:avLst/>
          </a:prstGeom>
        </p:spPr>
        <p:txBody>
          <a:bodyPr vert="horz" lIns="91440" tIns="45720" rIns="91440" bIns="45720" rtlCol="0" anchor="ctr"/>
          <a:lstStyle>
            <a:lvl1pPr algn="l">
              <a:defRPr sz="800">
                <a:solidFill>
                  <a:srgbClr val="253D8A"/>
                </a:solidFill>
                <a:latin typeface="Arial"/>
                <a:cs typeface="Arial"/>
              </a:defRPr>
            </a:lvl1pPr>
          </a:lstStyle>
          <a:p>
            <a:r>
              <a:rPr lang="fr-FR" dirty="0"/>
              <a:t>1</a:t>
            </a:r>
          </a:p>
        </p:txBody>
      </p:sp>
    </p:spTree>
    <p:extLst>
      <p:ext uri="{BB962C8B-B14F-4D97-AF65-F5344CB8AC3E}">
        <p14:creationId xmlns:p14="http://schemas.microsoft.com/office/powerpoint/2010/main" val="104885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ctiris.brussels/media/bfehdvkh/profil-et-trajectoire-des-chercheurs-d-emploi-en-r%C3%A9gion-de-bruxelles-capitale-monitoring-selon-l-origine-nationale-_-juin-2019-h-15B08C6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ctiris.brussels/media/0i3lirji/2020-05-_view_brussels_impact_covid_brusselse-arbeidsmarkt-compress%C3%A9-h-2E854F0A.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actiris.brussels/fr/citoyens/beneficier-d-un-outplacement/" TargetMode="External"/><Relationship Id="rId4" Type="http://schemas.openxmlformats.org/officeDocument/2006/relationships/hyperlink" Target="https://emploi.belgique.be/fr/themes/contrats-de-travail/outplacement/outplacement-regime-gener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artners.actiris.brussel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nbenstitou@actiris.be" TargetMode="External"/><Relationship Id="rId5" Type="http://schemas.openxmlformats.org/officeDocument/2006/relationships/hyperlink" Target="mailto:mmontegnies@actiris.be" TargetMode="External"/><Relationship Id="rId4" Type="http://schemas.openxmlformats.org/officeDocument/2006/relationships/hyperlink" Target="mailto:appelspartenariats@actiris.b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actiris.brussels/fr/partenaires/comment-devenir-partenaire/" TargetMode="External"/><Relationship Id="rId5" Type="http://schemas.openxmlformats.org/officeDocument/2006/relationships/hyperlink" Target="https://www;actiris.brusses/nl/partners/hoe-partner-worden/" TargetMode="External"/><Relationship Id="rId4" Type="http://schemas.openxmlformats.org/officeDocument/2006/relationships/hyperlink" Target="https://www.actiris.brussels/nl/partners/waarom-partner-wor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iewstat.actiris.brussels/?lang=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658532" y="599365"/>
            <a:ext cx="8485467" cy="318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Projectoproep</a:t>
            </a:r>
          </a:p>
          <a:p>
            <a:pPr algn="ctr">
              <a:defRPr/>
            </a:pPr>
            <a:endParaRPr lang="fr-BE" sz="3200" b="1" dirty="0" smtClean="0">
              <a:solidFill>
                <a:srgbClr val="000090"/>
              </a:solidFill>
              <a:latin typeface="Arial"/>
              <a:cs typeface="Arial"/>
            </a:endParaRPr>
          </a:p>
          <a:p>
            <a:pPr algn="ctr">
              <a:defRPr/>
            </a:pPr>
            <a:r>
              <a:rPr lang="fr-BE" sz="3200" b="1" dirty="0" smtClean="0">
                <a:solidFill>
                  <a:srgbClr val="000090"/>
                </a:solidFill>
                <a:latin typeface="Arial"/>
                <a:cs typeface="Arial"/>
              </a:rPr>
              <a:t>Begeleiding van </a:t>
            </a:r>
            <a:r>
              <a:rPr lang="fr-BE" sz="3200" b="1" dirty="0" err="1" smtClean="0">
                <a:solidFill>
                  <a:srgbClr val="000090"/>
                </a:solidFill>
                <a:latin typeface="Arial"/>
                <a:cs typeface="Arial"/>
              </a:rPr>
              <a:t>werkzoekenden</a:t>
            </a:r>
            <a:r>
              <a:rPr lang="fr-BE" sz="3200" b="1" dirty="0" smtClean="0">
                <a:solidFill>
                  <a:srgbClr val="000090"/>
                </a:solidFill>
                <a:latin typeface="Arial"/>
                <a:cs typeface="Arial"/>
              </a:rPr>
              <a:t> </a:t>
            </a:r>
            <a:endParaRPr lang="fr-BE" sz="3200" b="1" dirty="0" smtClean="0">
              <a:solidFill>
                <a:srgbClr val="000090"/>
              </a:solidFill>
              <a:latin typeface="Arial"/>
              <a:cs typeface="Arial"/>
            </a:endParaRPr>
          </a:p>
          <a:p>
            <a:pPr algn="ctr">
              <a:defRPr/>
            </a:pPr>
            <a:r>
              <a:rPr lang="fr-BE" sz="3200" b="1" dirty="0" smtClean="0">
                <a:solidFill>
                  <a:srgbClr val="000090"/>
                </a:solidFill>
                <a:latin typeface="Arial"/>
                <a:cs typeface="Arial"/>
              </a:rPr>
              <a:t>van 50 jaar en </a:t>
            </a:r>
            <a:r>
              <a:rPr lang="fr-BE" sz="3200" b="1" dirty="0" err="1" smtClean="0">
                <a:solidFill>
                  <a:srgbClr val="000090"/>
                </a:solidFill>
                <a:latin typeface="Arial"/>
                <a:cs typeface="Arial"/>
              </a:rPr>
              <a:t>ouder</a:t>
            </a:r>
            <a:endParaRPr lang="fr-BE" sz="3200" b="1" dirty="0" smtClean="0">
              <a:solidFill>
                <a:srgbClr val="000090"/>
              </a:solidFill>
              <a:latin typeface="Arial"/>
              <a:cs typeface="Arial"/>
            </a:endParaRPr>
          </a:p>
          <a:p>
            <a:pPr algn="ctr">
              <a:defRPr/>
            </a:pPr>
            <a:endParaRPr lang="fr-BE" sz="3500" b="1" dirty="0" smtClean="0">
              <a:solidFill>
                <a:srgbClr val="000090"/>
              </a:solidFill>
              <a:latin typeface="Arial"/>
              <a:cs typeface="Arial"/>
            </a:endParaRPr>
          </a:p>
          <a:p>
            <a:pPr algn="ctr">
              <a:defRPr/>
            </a:pPr>
            <a:r>
              <a:rPr lang="fr-BE" sz="3500" b="1" dirty="0" smtClean="0">
                <a:solidFill>
                  <a:srgbClr val="000090"/>
                </a:solidFill>
                <a:latin typeface="Arial"/>
                <a:cs typeface="Arial"/>
              </a:rPr>
              <a:t>2021-2025</a:t>
            </a:r>
            <a:endParaRPr lang="fr-BE" sz="3500" b="1" dirty="0">
              <a:solidFill>
                <a:srgbClr val="000090"/>
              </a:solidFill>
              <a:latin typeface="Arial"/>
              <a:cs typeface="Arial"/>
            </a:endParaRPr>
          </a:p>
        </p:txBody>
      </p:sp>
      <p:sp>
        <p:nvSpPr>
          <p:cNvPr id="8" name="Text Box 7"/>
          <p:cNvSpPr txBox="1">
            <a:spLocks noChangeArrowheads="1"/>
          </p:cNvSpPr>
          <p:nvPr/>
        </p:nvSpPr>
        <p:spPr bwMode="auto">
          <a:xfrm>
            <a:off x="1064932" y="4061852"/>
            <a:ext cx="786316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1200" dirty="0" smtClean="0">
                <a:solidFill>
                  <a:srgbClr val="6D6E71"/>
                </a:solidFill>
                <a:latin typeface="Arial"/>
                <a:cs typeface="Arial"/>
              </a:rPr>
              <a:t>Augustus 2020</a:t>
            </a:r>
            <a:endParaRPr lang="fr-BE" sz="1200" dirty="0">
              <a:solidFill>
                <a:srgbClr val="6D6E71"/>
              </a:solidFill>
              <a:latin typeface="Arial"/>
              <a:cs typeface="Arial"/>
            </a:endParaRPr>
          </a:p>
        </p:txBody>
      </p:sp>
    </p:spTree>
    <p:extLst>
      <p:ext uri="{BB962C8B-B14F-4D97-AF65-F5344CB8AC3E}">
        <p14:creationId xmlns:p14="http://schemas.microsoft.com/office/powerpoint/2010/main" val="202881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393053" y="223690"/>
            <a:ext cx="775094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Enkele documentaire bronnen</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10</a:t>
            </a:fld>
            <a:endParaRPr lang="fr-FR" dirty="0"/>
          </a:p>
        </p:txBody>
      </p:sp>
      <p:sp>
        <p:nvSpPr>
          <p:cNvPr id="9" name="Text Box 6"/>
          <p:cNvSpPr txBox="1">
            <a:spLocks noChangeArrowheads="1"/>
          </p:cNvSpPr>
          <p:nvPr/>
        </p:nvSpPr>
        <p:spPr bwMode="auto">
          <a:xfrm>
            <a:off x="342900" y="1328447"/>
            <a:ext cx="880110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lvl="0" defTabSz="914400" fontAlgn="base">
              <a:spcBef>
                <a:spcPct val="0"/>
              </a:spcBef>
              <a:spcAft>
                <a:spcPct val="0"/>
              </a:spcAft>
              <a:defRPr/>
            </a:pPr>
            <a:r>
              <a:rPr lang="fr-FR" dirty="0">
                <a:solidFill>
                  <a:schemeClr val="tx1">
                    <a:lumMod val="50000"/>
                    <a:lumOff val="50000"/>
                  </a:schemeClr>
                </a:solidFill>
              </a:rPr>
              <a:t>	</a:t>
            </a:r>
            <a:endParaRPr kumimoji="0" lang="fr-FR" altLang="fr-FR" b="0" i="0" u="none" strike="noStrike" kern="0" cap="none" spc="0" normalizeH="0" baseline="0" noProof="0" dirty="0" smtClean="0">
              <a:ln>
                <a:noFill/>
              </a:ln>
              <a:solidFill>
                <a:srgbClr val="7F7F7F"/>
              </a:solidFill>
              <a:effectLst/>
              <a:uLnTx/>
              <a:uFillTx/>
            </a:endParaRPr>
          </a:p>
        </p:txBody>
      </p:sp>
      <p:sp>
        <p:nvSpPr>
          <p:cNvPr id="4" name="Rectangle 3"/>
          <p:cNvSpPr/>
          <p:nvPr/>
        </p:nvSpPr>
        <p:spPr>
          <a:xfrm>
            <a:off x="342900" y="807747"/>
            <a:ext cx="8708117" cy="4247317"/>
          </a:xfrm>
          <a:prstGeom prst="rect">
            <a:avLst/>
          </a:prstGeom>
        </p:spPr>
        <p:txBody>
          <a:bodyPr wrap="square">
            <a:spAutoFit/>
          </a:bodyPr>
          <a:lstStyle/>
          <a:p>
            <a:pPr algn="just"/>
            <a:r>
              <a:rPr lang="fr-FR" dirty="0">
                <a:solidFill>
                  <a:schemeClr val="tx1">
                    <a:lumMod val="50000"/>
                    <a:lumOff val="50000"/>
                  </a:schemeClr>
                </a:solidFill>
              </a:rPr>
              <a:t> </a:t>
            </a:r>
            <a:r>
              <a:rPr lang="fr-FR" dirty="0" smtClean="0">
                <a:solidFill>
                  <a:schemeClr val="tx1">
                    <a:lumMod val="50000"/>
                    <a:lumOff val="50000"/>
                  </a:schemeClr>
                </a:solidFill>
              </a:rPr>
              <a:t>               2. </a:t>
            </a:r>
            <a:r>
              <a:rPr lang="nl-NL" dirty="0" smtClean="0">
                <a:solidFill>
                  <a:schemeClr val="tx1">
                    <a:lumMod val="50000"/>
                    <a:lumOff val="50000"/>
                  </a:schemeClr>
                </a:solidFill>
                <a:latin typeface="Arial"/>
                <a:cs typeface="Arial"/>
              </a:rPr>
              <a:t>De </a:t>
            </a:r>
            <a:r>
              <a:rPr lang="nl-NL" dirty="0" smtClean="0">
                <a:solidFill>
                  <a:schemeClr val="tx1">
                    <a:lumMod val="50000"/>
                    <a:lumOff val="50000"/>
                  </a:schemeClr>
                </a:solidFill>
                <a:latin typeface="Arial"/>
                <a:cs typeface="Arial"/>
              </a:rPr>
              <a:t>oververtegenwoordiging </a:t>
            </a:r>
            <a:r>
              <a:rPr lang="nl-NL" dirty="0">
                <a:solidFill>
                  <a:schemeClr val="tx1">
                    <a:lumMod val="50000"/>
                    <a:lumOff val="50000"/>
                  </a:schemeClr>
                </a:solidFill>
                <a:latin typeface="Arial"/>
                <a:cs typeface="Arial"/>
              </a:rPr>
              <a:t>in de werkloosheid en de </a:t>
            </a:r>
            <a:r>
              <a:rPr lang="nl-NL" dirty="0" err="1">
                <a:solidFill>
                  <a:schemeClr val="tx1">
                    <a:lumMod val="50000"/>
                    <a:lumOff val="50000"/>
                  </a:schemeClr>
                </a:solidFill>
                <a:latin typeface="Arial"/>
                <a:cs typeface="Arial"/>
              </a:rPr>
              <a:t>ondertewerkstelling</a:t>
            </a:r>
            <a:r>
              <a:rPr lang="nl-NL" dirty="0">
                <a:solidFill>
                  <a:schemeClr val="tx1">
                    <a:lumMod val="50000"/>
                    <a:lumOff val="50000"/>
                  </a:schemeClr>
                </a:solidFill>
                <a:latin typeface="Arial"/>
                <a:cs typeface="Arial"/>
              </a:rPr>
              <a:t> van bevolkingsgroepen van niet-Europese origine zijn een nijpende problematiek in het Brussels Gewest. Werkzoekenden van buitenlandse afkomst worden op de arbeidsmarkt geconfronteerd met specifieke hindernissen, wat hun beroepsinschakeling bemoeilijkt. Deze vaststelling blijft ook gelden voor degenen onder hen met een diploma van het hoger onderwijs. De variabele "origine" meenemen in alle analyses en dit element kruisen met andere gegevens zoals geslacht, opleidingsniveau of woonplaats, laat toe om de ongelijke toegang tot werk nauwkeurig te onderzoeken. Het doel van deze studie is om nieuw inzichten te bieden, het debat over de etnisch-raciale ongelijkheden op de arbeidsmarkt op gang te brengen en tot concrete maatregelen voor een gelijke toegang tot werk te komen.</a:t>
            </a:r>
            <a:endParaRPr lang="fr-FR" dirty="0">
              <a:solidFill>
                <a:schemeClr val="tx1">
                  <a:lumMod val="50000"/>
                  <a:lumOff val="50000"/>
                </a:schemeClr>
              </a:solidFill>
              <a:latin typeface="Arial"/>
              <a:cs typeface="Arial"/>
            </a:endParaRPr>
          </a:p>
          <a:p>
            <a:pPr algn="ctr"/>
            <a:endParaRPr lang="fr-FR" dirty="0" smtClean="0">
              <a:hlinkClick r:id="rId4"/>
            </a:endParaRPr>
          </a:p>
          <a:p>
            <a:pPr algn="ctr"/>
            <a:r>
              <a:rPr lang="fr-FR" dirty="0" smtClean="0">
                <a:hlinkClick r:id="rId4"/>
              </a:rPr>
              <a:t>https</a:t>
            </a:r>
            <a:r>
              <a:rPr lang="fr-FR" dirty="0">
                <a:hlinkClick r:id="rId4"/>
              </a:rPr>
              <a:t>://www.actiris.brussels/media/bfehdvkh/profil-et-trajectoire-des-chercheurs-d-emploi-en-région-de-bruxelles-capitale-monitoring-selon-l-origine-nationale-_-juin-2019-h-15B08C62.</a:t>
            </a:r>
            <a:r>
              <a:rPr lang="fr-FR" dirty="0" smtClean="0">
                <a:hlinkClick r:id="rId4"/>
              </a:rPr>
              <a:t>pdf</a:t>
            </a:r>
            <a:endParaRPr lang="fr-FR" dirty="0" smtClean="0"/>
          </a:p>
        </p:txBody>
      </p:sp>
    </p:spTree>
    <p:extLst>
      <p:ext uri="{BB962C8B-B14F-4D97-AF65-F5344CB8AC3E}">
        <p14:creationId xmlns:p14="http://schemas.microsoft.com/office/powerpoint/2010/main" val="15309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393053" y="223690"/>
            <a:ext cx="775094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Enkele documentaire bronnen</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11</a:t>
            </a:fld>
            <a:endParaRPr lang="fr-FR" dirty="0"/>
          </a:p>
        </p:txBody>
      </p:sp>
      <p:sp>
        <p:nvSpPr>
          <p:cNvPr id="9" name="Text Box 6"/>
          <p:cNvSpPr txBox="1">
            <a:spLocks noChangeArrowheads="1"/>
          </p:cNvSpPr>
          <p:nvPr/>
        </p:nvSpPr>
        <p:spPr bwMode="auto">
          <a:xfrm>
            <a:off x="342901" y="1328447"/>
            <a:ext cx="8343900" cy="2862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just" defTabSz="914400" fontAlgn="base">
              <a:spcBef>
                <a:spcPct val="0"/>
              </a:spcBef>
              <a:spcAft>
                <a:spcPct val="0"/>
              </a:spcAft>
              <a:defRPr/>
            </a:pPr>
            <a:r>
              <a:rPr lang="fr-FR" dirty="0">
                <a:solidFill>
                  <a:schemeClr val="tx1">
                    <a:lumMod val="50000"/>
                    <a:lumOff val="50000"/>
                  </a:schemeClr>
                </a:solidFill>
              </a:rPr>
              <a:t>	</a:t>
            </a:r>
            <a:r>
              <a:rPr lang="fr-FR" dirty="0" smtClean="0">
                <a:solidFill>
                  <a:schemeClr val="tx1">
                    <a:lumMod val="50000"/>
                    <a:lumOff val="50000"/>
                  </a:schemeClr>
                </a:solidFill>
              </a:rPr>
              <a:t>3. Met </a:t>
            </a:r>
            <a:r>
              <a:rPr lang="fr-FR" dirty="0" err="1" smtClean="0">
                <a:solidFill>
                  <a:schemeClr val="tx1">
                    <a:lumMod val="50000"/>
                    <a:lumOff val="50000"/>
                  </a:schemeClr>
                </a:solidFill>
              </a:rPr>
              <a:t>deze</a:t>
            </a:r>
            <a:r>
              <a:rPr lang="fr-FR" dirty="0" smtClean="0">
                <a:solidFill>
                  <a:schemeClr val="tx1">
                    <a:lumMod val="50000"/>
                    <a:lumOff val="50000"/>
                  </a:schemeClr>
                </a:solidFill>
              </a:rPr>
              <a:t> </a:t>
            </a:r>
            <a:r>
              <a:rPr lang="fr-FR" dirty="0" err="1" smtClean="0">
                <a:solidFill>
                  <a:schemeClr val="tx1">
                    <a:lumMod val="50000"/>
                    <a:lumOff val="50000"/>
                  </a:schemeClr>
                </a:solidFill>
              </a:rPr>
              <a:t>studie</a:t>
            </a:r>
            <a:r>
              <a:rPr lang="fr-FR" dirty="0" smtClean="0">
                <a:solidFill>
                  <a:schemeClr val="tx1">
                    <a:lumMod val="50000"/>
                    <a:lumOff val="50000"/>
                  </a:schemeClr>
                </a:solidFill>
              </a:rPr>
              <a:t> </a:t>
            </a:r>
            <a:r>
              <a:rPr lang="fr-FR" dirty="0" err="1" smtClean="0">
                <a:solidFill>
                  <a:schemeClr val="tx1">
                    <a:lumMod val="50000"/>
                    <a:lumOff val="50000"/>
                  </a:schemeClr>
                </a:solidFill>
              </a:rPr>
              <a:t>wil</a:t>
            </a:r>
            <a:r>
              <a:rPr lang="fr-FR" dirty="0" smtClean="0">
                <a:solidFill>
                  <a:schemeClr val="tx1">
                    <a:lumMod val="50000"/>
                    <a:lumOff val="50000"/>
                  </a:schemeClr>
                </a:solidFill>
              </a:rPr>
              <a:t> </a:t>
            </a:r>
            <a:r>
              <a:rPr lang="fr-FR" dirty="0" err="1" smtClean="0">
                <a:solidFill>
                  <a:schemeClr val="tx1">
                    <a:lumMod val="50000"/>
                    <a:lumOff val="50000"/>
                  </a:schemeClr>
                </a:solidFill>
              </a:rPr>
              <a:t>View.brussels</a:t>
            </a:r>
            <a:r>
              <a:rPr lang="fr-FR" dirty="0" smtClean="0">
                <a:solidFill>
                  <a:schemeClr val="tx1">
                    <a:lumMod val="50000"/>
                    <a:lumOff val="50000"/>
                  </a:schemeClr>
                </a:solidFill>
              </a:rPr>
              <a:t> </a:t>
            </a:r>
            <a:r>
              <a:rPr lang="fr-FR" dirty="0" err="1" smtClean="0">
                <a:solidFill>
                  <a:schemeClr val="tx1">
                    <a:lumMod val="50000"/>
                    <a:lumOff val="50000"/>
                  </a:schemeClr>
                </a:solidFill>
              </a:rPr>
              <a:t>bijdragen</a:t>
            </a:r>
            <a:r>
              <a:rPr lang="fr-FR" dirty="0" smtClean="0">
                <a:solidFill>
                  <a:schemeClr val="tx1">
                    <a:lumMod val="50000"/>
                    <a:lumOff val="50000"/>
                  </a:schemeClr>
                </a:solidFill>
              </a:rPr>
              <a:t> </a:t>
            </a:r>
            <a:r>
              <a:rPr lang="fr-FR" dirty="0" err="1" smtClean="0">
                <a:solidFill>
                  <a:schemeClr val="tx1">
                    <a:lumMod val="50000"/>
                    <a:lumOff val="50000"/>
                  </a:schemeClr>
                </a:solidFill>
              </a:rPr>
              <a:t>tot</a:t>
            </a:r>
            <a:r>
              <a:rPr lang="fr-FR" dirty="0" smtClean="0">
                <a:solidFill>
                  <a:schemeClr val="tx1">
                    <a:lumMod val="50000"/>
                    <a:lumOff val="50000"/>
                  </a:schemeClr>
                </a:solidFill>
              </a:rPr>
              <a:t> </a:t>
            </a:r>
            <a:r>
              <a:rPr lang="fr-FR" dirty="0" err="1" smtClean="0">
                <a:solidFill>
                  <a:schemeClr val="tx1">
                    <a:lumMod val="50000"/>
                    <a:lumOff val="50000"/>
                  </a:schemeClr>
                </a:solidFill>
              </a:rPr>
              <a:t>een</a:t>
            </a:r>
            <a:r>
              <a:rPr lang="fr-FR" dirty="0" smtClean="0">
                <a:solidFill>
                  <a:schemeClr val="tx1">
                    <a:lumMod val="50000"/>
                    <a:lumOff val="50000"/>
                  </a:schemeClr>
                </a:solidFill>
              </a:rPr>
              <a:t> </a:t>
            </a:r>
            <a:r>
              <a:rPr lang="fr-FR" dirty="0" err="1" smtClean="0">
                <a:solidFill>
                  <a:schemeClr val="tx1">
                    <a:lumMod val="50000"/>
                    <a:lumOff val="50000"/>
                  </a:schemeClr>
                </a:solidFill>
              </a:rPr>
              <a:t>beter</a:t>
            </a:r>
            <a:r>
              <a:rPr lang="fr-FR" dirty="0" smtClean="0">
                <a:solidFill>
                  <a:schemeClr val="tx1">
                    <a:lumMod val="50000"/>
                    <a:lumOff val="50000"/>
                  </a:schemeClr>
                </a:solidFill>
              </a:rPr>
              <a:t> </a:t>
            </a:r>
            <a:r>
              <a:rPr lang="fr-FR" dirty="0" err="1" smtClean="0">
                <a:solidFill>
                  <a:schemeClr val="tx1">
                    <a:lumMod val="50000"/>
                    <a:lumOff val="50000"/>
                  </a:schemeClr>
                </a:solidFill>
              </a:rPr>
              <a:t>begrip</a:t>
            </a:r>
            <a:r>
              <a:rPr lang="fr-FR" dirty="0" smtClean="0">
                <a:solidFill>
                  <a:schemeClr val="tx1">
                    <a:lumMod val="50000"/>
                    <a:lumOff val="50000"/>
                  </a:schemeClr>
                </a:solidFill>
              </a:rPr>
              <a:t> van de </a:t>
            </a:r>
            <a:r>
              <a:rPr lang="fr-FR" dirty="0" err="1" smtClean="0">
                <a:solidFill>
                  <a:schemeClr val="tx1">
                    <a:lumMod val="50000"/>
                    <a:lumOff val="50000"/>
                  </a:schemeClr>
                </a:solidFill>
              </a:rPr>
              <a:t>uitdagingen</a:t>
            </a:r>
            <a:r>
              <a:rPr lang="fr-FR" dirty="0" smtClean="0">
                <a:solidFill>
                  <a:schemeClr val="tx1">
                    <a:lumMod val="50000"/>
                    <a:lumOff val="50000"/>
                  </a:schemeClr>
                </a:solidFill>
              </a:rPr>
              <a:t>, de </a:t>
            </a:r>
            <a:r>
              <a:rPr lang="fr-FR" dirty="0" err="1" smtClean="0">
                <a:solidFill>
                  <a:schemeClr val="tx1">
                    <a:lumMod val="50000"/>
                    <a:lumOff val="50000"/>
                  </a:schemeClr>
                </a:solidFill>
              </a:rPr>
              <a:t>ontcijfering</a:t>
            </a:r>
            <a:r>
              <a:rPr lang="fr-FR" dirty="0" smtClean="0">
                <a:solidFill>
                  <a:schemeClr val="tx1">
                    <a:lumMod val="50000"/>
                    <a:lumOff val="50000"/>
                  </a:schemeClr>
                </a:solidFill>
              </a:rPr>
              <a:t> van de </a:t>
            </a:r>
            <a:r>
              <a:rPr lang="fr-FR" dirty="0" err="1" smtClean="0">
                <a:solidFill>
                  <a:schemeClr val="tx1">
                    <a:lumMod val="50000"/>
                    <a:lumOff val="50000"/>
                  </a:schemeClr>
                </a:solidFill>
              </a:rPr>
              <a:t>tendensen</a:t>
            </a:r>
            <a:r>
              <a:rPr lang="fr-FR" dirty="0" smtClean="0">
                <a:solidFill>
                  <a:schemeClr val="tx1">
                    <a:lumMod val="50000"/>
                    <a:lumOff val="50000"/>
                  </a:schemeClr>
                </a:solidFill>
              </a:rPr>
              <a:t> en </a:t>
            </a:r>
            <a:r>
              <a:rPr lang="fr-FR" dirty="0" err="1" smtClean="0">
                <a:solidFill>
                  <a:schemeClr val="tx1">
                    <a:lumMod val="50000"/>
                    <a:lumOff val="50000"/>
                  </a:schemeClr>
                </a:solidFill>
              </a:rPr>
              <a:t>het</a:t>
            </a:r>
            <a:r>
              <a:rPr lang="fr-FR" dirty="0" smtClean="0">
                <a:solidFill>
                  <a:schemeClr val="tx1">
                    <a:lumMod val="50000"/>
                    <a:lumOff val="50000"/>
                  </a:schemeClr>
                </a:solidFill>
              </a:rPr>
              <a:t> </a:t>
            </a:r>
            <a:r>
              <a:rPr lang="fr-FR" dirty="0" err="1" smtClean="0">
                <a:solidFill>
                  <a:schemeClr val="tx1">
                    <a:lumMod val="50000"/>
                    <a:lumOff val="50000"/>
                  </a:schemeClr>
                </a:solidFill>
              </a:rPr>
              <a:t>anticiperen</a:t>
            </a:r>
            <a:r>
              <a:rPr lang="fr-FR" dirty="0" smtClean="0">
                <a:solidFill>
                  <a:schemeClr val="tx1">
                    <a:lumMod val="50000"/>
                    <a:lumOff val="50000"/>
                  </a:schemeClr>
                </a:solidFill>
              </a:rPr>
              <a:t> op de </a:t>
            </a:r>
            <a:r>
              <a:rPr lang="fr-FR" dirty="0" err="1" smtClean="0">
                <a:solidFill>
                  <a:schemeClr val="tx1">
                    <a:lumMod val="50000"/>
                    <a:lumOff val="50000"/>
                  </a:schemeClr>
                </a:solidFill>
              </a:rPr>
              <a:t>gevolgen</a:t>
            </a:r>
            <a:r>
              <a:rPr lang="fr-FR" dirty="0" smtClean="0">
                <a:solidFill>
                  <a:schemeClr val="tx1">
                    <a:lumMod val="50000"/>
                    <a:lumOff val="50000"/>
                  </a:schemeClr>
                </a:solidFill>
              </a:rPr>
              <a:t> die </a:t>
            </a:r>
            <a:r>
              <a:rPr lang="fr-FR" dirty="0" err="1" smtClean="0">
                <a:solidFill>
                  <a:schemeClr val="tx1">
                    <a:lumMod val="50000"/>
                    <a:lumOff val="50000"/>
                  </a:schemeClr>
                </a:solidFill>
              </a:rPr>
              <a:t>het</a:t>
            </a:r>
            <a:r>
              <a:rPr lang="fr-FR" dirty="0" smtClean="0">
                <a:solidFill>
                  <a:schemeClr val="tx1">
                    <a:lumMod val="50000"/>
                    <a:lumOff val="50000"/>
                  </a:schemeClr>
                </a:solidFill>
              </a:rPr>
              <a:t> Brussels </a:t>
            </a:r>
            <a:r>
              <a:rPr lang="fr-FR" dirty="0" err="1" smtClean="0">
                <a:solidFill>
                  <a:schemeClr val="tx1">
                    <a:lumMod val="50000"/>
                    <a:lumOff val="50000"/>
                  </a:schemeClr>
                </a:solidFill>
              </a:rPr>
              <a:t>Hoofdstedelijk</a:t>
            </a:r>
            <a:r>
              <a:rPr lang="fr-FR" dirty="0" smtClean="0">
                <a:solidFill>
                  <a:schemeClr val="tx1">
                    <a:lumMod val="50000"/>
                    <a:lumOff val="50000"/>
                  </a:schemeClr>
                </a:solidFill>
              </a:rPr>
              <a:t> </a:t>
            </a:r>
            <a:r>
              <a:rPr lang="fr-FR" dirty="0" err="1" smtClean="0">
                <a:solidFill>
                  <a:schemeClr val="tx1">
                    <a:lumMod val="50000"/>
                    <a:lumOff val="50000"/>
                  </a:schemeClr>
                </a:solidFill>
              </a:rPr>
              <a:t>Gewest</a:t>
            </a:r>
            <a:r>
              <a:rPr lang="fr-FR" dirty="0" smtClean="0">
                <a:solidFill>
                  <a:schemeClr val="tx1">
                    <a:lumMod val="50000"/>
                    <a:lumOff val="50000"/>
                  </a:schemeClr>
                </a:solidFill>
              </a:rPr>
              <a:t> op </a:t>
            </a:r>
            <a:r>
              <a:rPr lang="fr-FR" dirty="0" err="1" smtClean="0">
                <a:solidFill>
                  <a:schemeClr val="tx1">
                    <a:lumMod val="50000"/>
                    <a:lumOff val="50000"/>
                  </a:schemeClr>
                </a:solidFill>
              </a:rPr>
              <a:t>economisch</a:t>
            </a:r>
            <a:r>
              <a:rPr lang="fr-FR" dirty="0" smtClean="0">
                <a:solidFill>
                  <a:schemeClr val="tx1">
                    <a:lumMod val="50000"/>
                    <a:lumOff val="50000"/>
                  </a:schemeClr>
                </a:solidFill>
              </a:rPr>
              <a:t> en </a:t>
            </a:r>
            <a:r>
              <a:rPr lang="fr-FR" dirty="0" err="1" smtClean="0">
                <a:solidFill>
                  <a:schemeClr val="tx1">
                    <a:lumMod val="50000"/>
                    <a:lumOff val="50000"/>
                  </a:schemeClr>
                </a:solidFill>
              </a:rPr>
              <a:t>sociaal</a:t>
            </a:r>
            <a:r>
              <a:rPr lang="fr-FR" dirty="0" smtClean="0">
                <a:solidFill>
                  <a:schemeClr val="tx1">
                    <a:lumMod val="50000"/>
                    <a:lumOff val="50000"/>
                  </a:schemeClr>
                </a:solidFill>
              </a:rPr>
              <a:t> </a:t>
            </a:r>
            <a:r>
              <a:rPr lang="fr-FR" dirty="0" err="1" smtClean="0">
                <a:solidFill>
                  <a:schemeClr val="tx1">
                    <a:lumMod val="50000"/>
                    <a:lumOff val="50000"/>
                  </a:schemeClr>
                </a:solidFill>
              </a:rPr>
              <a:t>valk</a:t>
            </a:r>
            <a:r>
              <a:rPr lang="fr-FR" dirty="0" smtClean="0">
                <a:solidFill>
                  <a:schemeClr val="tx1">
                    <a:lumMod val="50000"/>
                    <a:lumOff val="50000"/>
                  </a:schemeClr>
                </a:solidFill>
              </a:rPr>
              <a:t> </a:t>
            </a:r>
            <a:r>
              <a:rPr lang="fr-FR" dirty="0" err="1" smtClean="0">
                <a:solidFill>
                  <a:schemeClr val="tx1">
                    <a:lumMod val="50000"/>
                    <a:lumOff val="50000"/>
                  </a:schemeClr>
                </a:solidFill>
              </a:rPr>
              <a:t>zal</a:t>
            </a:r>
            <a:r>
              <a:rPr lang="fr-FR" dirty="0" smtClean="0">
                <a:solidFill>
                  <a:schemeClr val="tx1">
                    <a:lumMod val="50000"/>
                    <a:lumOff val="50000"/>
                  </a:schemeClr>
                </a:solidFill>
              </a:rPr>
              <a:t> </a:t>
            </a:r>
            <a:r>
              <a:rPr lang="fr-FR" dirty="0" err="1" smtClean="0">
                <a:solidFill>
                  <a:schemeClr val="tx1">
                    <a:lumMod val="50000"/>
                    <a:lumOff val="50000"/>
                  </a:schemeClr>
                </a:solidFill>
              </a:rPr>
              <a:t>ondervinden</a:t>
            </a:r>
            <a:r>
              <a:rPr lang="fr-FR" dirty="0" smtClean="0">
                <a:solidFill>
                  <a:schemeClr val="tx1">
                    <a:lumMod val="50000"/>
                    <a:lumOff val="50000"/>
                  </a:schemeClr>
                </a:solidFill>
              </a:rPr>
              <a:t> </a:t>
            </a:r>
            <a:r>
              <a:rPr lang="fr-FR" dirty="0" err="1" smtClean="0">
                <a:solidFill>
                  <a:schemeClr val="tx1">
                    <a:lumMod val="50000"/>
                    <a:lumOff val="50000"/>
                  </a:schemeClr>
                </a:solidFill>
              </a:rPr>
              <a:t>door</a:t>
            </a:r>
            <a:r>
              <a:rPr lang="fr-FR" dirty="0" smtClean="0">
                <a:solidFill>
                  <a:schemeClr val="tx1">
                    <a:lumMod val="50000"/>
                    <a:lumOff val="50000"/>
                  </a:schemeClr>
                </a:solidFill>
              </a:rPr>
              <a:t> COVID-19 (</a:t>
            </a:r>
            <a:r>
              <a:rPr lang="fr-FR" dirty="0" err="1" smtClean="0">
                <a:solidFill>
                  <a:schemeClr val="tx1">
                    <a:lumMod val="50000"/>
                    <a:lumOff val="50000"/>
                  </a:schemeClr>
                </a:solidFill>
              </a:rPr>
              <a:t>juli</a:t>
            </a:r>
            <a:r>
              <a:rPr lang="fr-FR" dirty="0" smtClean="0">
                <a:solidFill>
                  <a:schemeClr val="tx1">
                    <a:lumMod val="50000"/>
                    <a:lumOff val="50000"/>
                  </a:schemeClr>
                </a:solidFill>
              </a:rPr>
              <a:t> 2020) :</a:t>
            </a:r>
          </a:p>
          <a:p>
            <a:pPr lvl="0" defTabSz="914400" fontAlgn="base">
              <a:spcBef>
                <a:spcPct val="0"/>
              </a:spcBef>
              <a:spcAft>
                <a:spcPct val="0"/>
              </a:spcAft>
              <a:defRPr/>
            </a:pPr>
            <a:endParaRPr lang="fr-FR" dirty="0" smtClean="0">
              <a:solidFill>
                <a:schemeClr val="tx1">
                  <a:lumMod val="50000"/>
                  <a:lumOff val="50000"/>
                </a:schemeClr>
              </a:solidFill>
            </a:endParaRPr>
          </a:p>
          <a:p>
            <a:pPr lvl="0" algn="ctr" defTabSz="914400" fontAlgn="base">
              <a:spcBef>
                <a:spcPct val="0"/>
              </a:spcBef>
              <a:spcAft>
                <a:spcPct val="0"/>
              </a:spcAft>
              <a:defRPr/>
            </a:pPr>
            <a:r>
              <a:rPr lang="nb-NO" dirty="0">
                <a:solidFill>
                  <a:schemeClr val="tx1">
                    <a:lumMod val="50000"/>
                    <a:lumOff val="50000"/>
                  </a:schemeClr>
                </a:solidFill>
                <a:hlinkClick r:id="rId4"/>
              </a:rPr>
              <a:t>https://www.actiris.brussels/media/0i3lirji/2020-05-_view_brussels_impact_covid_brusselse-arbeidsmarkt-compressé-h-</a:t>
            </a:r>
            <a:r>
              <a:rPr lang="nb-NO" dirty="0" smtClean="0">
                <a:solidFill>
                  <a:schemeClr val="tx1">
                    <a:lumMod val="50000"/>
                    <a:lumOff val="50000"/>
                  </a:schemeClr>
                </a:solidFill>
                <a:hlinkClick r:id="rId4"/>
              </a:rPr>
              <a:t>2E854F0A.pdf</a:t>
            </a:r>
            <a:endParaRPr lang="nb-NO" dirty="0" smtClean="0">
              <a:solidFill>
                <a:schemeClr val="tx1">
                  <a:lumMod val="50000"/>
                  <a:lumOff val="50000"/>
                </a:schemeClr>
              </a:solidFill>
            </a:endParaRPr>
          </a:p>
          <a:p>
            <a:pPr lvl="0" defTabSz="914400" fontAlgn="base">
              <a:spcBef>
                <a:spcPct val="0"/>
              </a:spcBef>
              <a:spcAft>
                <a:spcPct val="0"/>
              </a:spcAft>
              <a:defRPr/>
            </a:pPr>
            <a:endParaRPr kumimoji="0" lang="fr-FR" altLang="fr-FR" b="0" i="0" u="none" strike="noStrike" kern="0" cap="none" spc="0" normalizeH="0" baseline="0" noProof="0" dirty="0">
              <a:ln>
                <a:noFill/>
              </a:ln>
              <a:solidFill>
                <a:srgbClr val="7F7F7F"/>
              </a:solidFill>
              <a:effectLst/>
              <a:uLnTx/>
              <a:uFillTx/>
            </a:endParaRPr>
          </a:p>
          <a:p>
            <a:pPr lvl="0" defTabSz="914400" fontAlgn="base">
              <a:spcBef>
                <a:spcPct val="0"/>
              </a:spcBef>
              <a:spcAft>
                <a:spcPct val="0"/>
              </a:spcAft>
              <a:defRPr/>
            </a:pPr>
            <a:endParaRPr kumimoji="0" lang="fr-FR" altLang="fr-FR" b="0" i="0" u="none" strike="noStrike" kern="0" cap="none" spc="0" normalizeH="0" baseline="0" noProof="0" dirty="0" smtClean="0">
              <a:ln>
                <a:noFill/>
              </a:ln>
              <a:solidFill>
                <a:srgbClr val="7F7F7F"/>
              </a:solidFill>
              <a:effectLst/>
              <a:uLnTx/>
              <a:uFillTx/>
            </a:endParaRPr>
          </a:p>
        </p:txBody>
      </p:sp>
    </p:spTree>
    <p:extLst>
      <p:ext uri="{BB962C8B-B14F-4D97-AF65-F5344CB8AC3E}">
        <p14:creationId xmlns:p14="http://schemas.microsoft.com/office/powerpoint/2010/main" val="1270830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smtClean="0">
                <a:solidFill>
                  <a:srgbClr val="000090"/>
                </a:solidFill>
                <a:latin typeface="Arial"/>
                <a:cs typeface="Arial"/>
              </a:rPr>
              <a:t>De arbeidsmarkt voor de 50-plussers</a:t>
            </a:r>
            <a:endParaRPr lang="fr-BE" sz="2400" b="1" dirty="0">
              <a:solidFill>
                <a:srgbClr val="000090"/>
              </a:solidFill>
              <a:latin typeface="Arial"/>
              <a:cs typeface="Arial"/>
            </a:endParaRPr>
          </a:p>
        </p:txBody>
      </p:sp>
      <p:sp>
        <p:nvSpPr>
          <p:cNvPr id="6" name="Text Box 13"/>
          <p:cNvSpPr txBox="1">
            <a:spLocks noChangeArrowheads="1"/>
          </p:cNvSpPr>
          <p:nvPr/>
        </p:nvSpPr>
        <p:spPr bwMode="auto">
          <a:xfrm>
            <a:off x="549343" y="1503295"/>
            <a:ext cx="816048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fr-FR" sz="1200" b="1" dirty="0" smtClean="0">
                <a:solidFill>
                  <a:schemeClr val="bg1">
                    <a:lumMod val="50000"/>
                  </a:schemeClr>
                </a:solidFill>
                <a:latin typeface="Arial" panose="020B0604020202020204" pitchFamily="34" charset="0"/>
                <a:cs typeface="Arial" panose="020B0604020202020204" pitchFamily="34" charset="0"/>
              </a:rPr>
              <a:t>	</a:t>
            </a:r>
            <a:endParaRPr lang="fr-FR" sz="1200" dirty="0">
              <a:solidFill>
                <a:schemeClr val="bg1">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762000" y="1000563"/>
            <a:ext cx="7947824" cy="553998"/>
          </a:xfrm>
          <a:prstGeom prst="rect">
            <a:avLst/>
          </a:prstGeom>
        </p:spPr>
        <p:txBody>
          <a:bodyPr wrap="square">
            <a:spAutoFit/>
          </a:bodyPr>
          <a:lstStyle/>
          <a:p>
            <a:endParaRPr lang="fr-BE" sz="1200" dirty="0">
              <a:solidFill>
                <a:schemeClr val="bg1">
                  <a:lumMod val="50000"/>
                </a:schemeClr>
              </a:solidFill>
              <a:latin typeface="Arial" panose="020B0604020202020204" pitchFamily="34" charset="0"/>
              <a:ea typeface="ＭＳ Ｐゴシック" charset="0"/>
              <a:cs typeface="Arial" panose="020B0604020202020204" pitchFamily="34" charset="0"/>
              <a:sym typeface="Wingdings" panose="05000000000000000000" pitchFamily="2" charset="2"/>
            </a:endParaRPr>
          </a:p>
          <a:p>
            <a:r>
              <a:rPr lang="fr-BE" dirty="0" smtClean="0">
                <a:sym typeface="Wingdings" panose="05000000000000000000" pitchFamily="2" charset="2"/>
              </a:rPr>
              <a:t>			</a:t>
            </a:r>
            <a:endParaRPr lang="fr-BE" b="1" dirty="0"/>
          </a:p>
        </p:txBody>
      </p:sp>
      <p:sp>
        <p:nvSpPr>
          <p:cNvPr id="3" name="ZoneTexte 2"/>
          <p:cNvSpPr txBox="1"/>
          <p:nvPr/>
        </p:nvSpPr>
        <p:spPr>
          <a:xfrm>
            <a:off x="762000" y="1015221"/>
            <a:ext cx="8289017" cy="3877985"/>
          </a:xfrm>
          <a:prstGeom prst="rect">
            <a:avLst/>
          </a:prstGeom>
          <a:noFill/>
        </p:spPr>
        <p:txBody>
          <a:bodyPr wrap="square" rtlCol="0">
            <a:spAutoFit/>
          </a:bodyPr>
          <a:lstStyle/>
          <a:p>
            <a:pPr marL="171450" indent="-171450">
              <a:buFont typeface="Arial" panose="020B0604020202020204" pitchFamily="34" charset="0"/>
              <a:buChar char="•"/>
            </a:pPr>
            <a:r>
              <a:rPr lang="fr-BE" dirty="0" smtClean="0">
                <a:solidFill>
                  <a:srgbClr val="7F7F7F"/>
                </a:solidFill>
                <a:latin typeface="Arial" panose="020B0604020202020204" pitchFamily="34" charset="0"/>
                <a:ea typeface="ＭＳ Ｐゴシック" charset="0"/>
                <a:cs typeface="Arial" panose="020B0604020202020204" pitchFamily="34" charset="0"/>
              </a:rPr>
              <a:t>Gebrek aan een echte arbeidsmarkt </a:t>
            </a:r>
            <a:r>
              <a:rPr lang="fr-BE" dirty="0" err="1" smtClean="0">
                <a:solidFill>
                  <a:srgbClr val="7F7F7F"/>
                </a:solidFill>
                <a:latin typeface="Arial" panose="020B0604020202020204" pitchFamily="34" charset="0"/>
                <a:ea typeface="ＭＳ Ｐゴシック" charset="0"/>
                <a:cs typeface="Arial" panose="020B0604020202020204" pitchFamily="34" charset="0"/>
              </a:rPr>
              <a:t>voor</a:t>
            </a:r>
            <a:r>
              <a:rPr lang="fr-BE" dirty="0" smtClean="0">
                <a:solidFill>
                  <a:srgbClr val="7F7F7F"/>
                </a:solidFill>
                <a:latin typeface="Arial" panose="020B0604020202020204" pitchFamily="34" charset="0"/>
                <a:ea typeface="ＭＳ Ｐゴシック" charset="0"/>
                <a:cs typeface="Arial" panose="020B0604020202020204" pitchFamily="34" charset="0"/>
              </a:rPr>
              <a:t> </a:t>
            </a:r>
            <a:r>
              <a:rPr lang="fr-BE" dirty="0" err="1" smtClean="0">
                <a:solidFill>
                  <a:srgbClr val="7F7F7F"/>
                </a:solidFill>
                <a:latin typeface="Arial" panose="020B0604020202020204" pitchFamily="34" charset="0"/>
                <a:ea typeface="ＭＳ Ｐゴシック" charset="0"/>
                <a:cs typeface="Arial" panose="020B0604020202020204" pitchFamily="34" charset="0"/>
              </a:rPr>
              <a:t>vijftigers</a:t>
            </a:r>
            <a:r>
              <a:rPr lang="fr-BE" dirty="0" smtClean="0">
                <a:solidFill>
                  <a:srgbClr val="7F7F7F"/>
                </a:solidFill>
                <a:latin typeface="Arial" panose="020B0604020202020204" pitchFamily="34" charset="0"/>
                <a:ea typeface="ＭＳ Ｐゴシック" charset="0"/>
                <a:cs typeface="Arial" panose="020B0604020202020204" pitchFamily="34" charset="0"/>
              </a:rPr>
              <a:t> die </a:t>
            </a:r>
            <a:r>
              <a:rPr lang="fr-BE" dirty="0" smtClean="0">
                <a:solidFill>
                  <a:srgbClr val="7F7F7F"/>
                </a:solidFill>
                <a:latin typeface="Arial" panose="020B0604020202020204" pitchFamily="34" charset="0"/>
                <a:ea typeface="ＭＳ Ｐゴシック" charset="0"/>
                <a:cs typeface="Arial" panose="020B0604020202020204" pitchFamily="34" charset="0"/>
              </a:rPr>
              <a:t>hun baan verliezen</a:t>
            </a:r>
            <a:endParaRPr lang="fr-BE" dirty="0">
              <a:solidFill>
                <a:srgbClr val="7F7F7F"/>
              </a:solidFill>
              <a:latin typeface="Arial" panose="020B0604020202020204" pitchFamily="34" charset="0"/>
              <a:ea typeface="ＭＳ Ｐゴシック" charset="0"/>
              <a:cs typeface="Arial" panose="020B0604020202020204" pitchFamily="34" charset="0"/>
            </a:endParaRPr>
          </a:p>
          <a:p>
            <a:endParaRPr lang="fr-BE" dirty="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r>
              <a:rPr lang="fr-BE" dirty="0" smtClean="0">
                <a:solidFill>
                  <a:srgbClr val="7F7F7F"/>
                </a:solidFill>
                <a:latin typeface="Arial" panose="020B0604020202020204" pitchFamily="34" charset="0"/>
                <a:ea typeface="ＭＳ Ｐゴシック" charset="0"/>
                <a:cs typeface="Arial" panose="020B0604020202020204" pitchFamily="34" charset="0"/>
              </a:rPr>
              <a:t>Gevolgen van veranderingen in het beleid inzake vervroegde uittreding en afstandsregelingen </a:t>
            </a:r>
            <a:endParaRPr lang="fr-BE" dirty="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endParaRPr lang="fr-BE" dirty="0" smtClean="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r>
              <a:rPr lang="fr-BE" dirty="0" smtClean="0">
                <a:solidFill>
                  <a:srgbClr val="7F7F7F"/>
                </a:solidFill>
                <a:latin typeface="Arial" panose="020B0604020202020204" pitchFamily="34" charset="0"/>
                <a:ea typeface="ＭＳ Ｐゴシック" charset="0"/>
                <a:cs typeface="Arial" panose="020B0604020202020204" pitchFamily="34" charset="0"/>
              </a:rPr>
              <a:t>Lage vraag van de </a:t>
            </a:r>
            <a:r>
              <a:rPr lang="fr-BE" dirty="0" err="1" smtClean="0">
                <a:solidFill>
                  <a:srgbClr val="7F7F7F"/>
                </a:solidFill>
                <a:latin typeface="Arial" panose="020B0604020202020204" pitchFamily="34" charset="0"/>
                <a:ea typeface="ＭＳ Ｐゴシック" charset="0"/>
                <a:cs typeface="Arial" panose="020B0604020202020204" pitchFamily="34" charset="0"/>
              </a:rPr>
              <a:t>werkgevers</a:t>
            </a:r>
            <a:r>
              <a:rPr lang="fr-BE" dirty="0" smtClean="0">
                <a:solidFill>
                  <a:srgbClr val="7F7F7F"/>
                </a:solidFill>
                <a:latin typeface="Arial" panose="020B0604020202020204" pitchFamily="34" charset="0"/>
                <a:ea typeface="ＭＳ Ｐゴシック" charset="0"/>
                <a:cs typeface="Arial" panose="020B0604020202020204" pitchFamily="34" charset="0"/>
              </a:rPr>
              <a:t> </a:t>
            </a:r>
            <a:r>
              <a:rPr lang="fr-BE" dirty="0" err="1" smtClean="0">
                <a:solidFill>
                  <a:srgbClr val="7F7F7F"/>
                </a:solidFill>
                <a:latin typeface="Arial" panose="020B0604020202020204" pitchFamily="34" charset="0"/>
                <a:ea typeface="ＭＳ Ｐゴシック" charset="0"/>
                <a:cs typeface="Arial" panose="020B0604020202020204" pitchFamily="34" charset="0"/>
              </a:rPr>
              <a:t>naar</a:t>
            </a:r>
            <a:r>
              <a:rPr lang="fr-BE" dirty="0" smtClean="0">
                <a:solidFill>
                  <a:srgbClr val="7F7F7F"/>
                </a:solidFill>
                <a:latin typeface="Arial" panose="020B0604020202020204" pitchFamily="34" charset="0"/>
                <a:ea typeface="ＭＳ Ｐゴシック" charset="0"/>
                <a:cs typeface="Arial" panose="020B0604020202020204" pitchFamily="34" charset="0"/>
              </a:rPr>
              <a:t> </a:t>
            </a:r>
            <a:r>
              <a:rPr lang="fr-BE" dirty="0" err="1" smtClean="0">
                <a:solidFill>
                  <a:srgbClr val="7F7F7F"/>
                </a:solidFill>
                <a:latin typeface="Arial" panose="020B0604020202020204" pitchFamily="34" charset="0"/>
                <a:ea typeface="ＭＳ Ｐゴシック" charset="0"/>
                <a:cs typeface="Arial" panose="020B0604020202020204" pitchFamily="34" charset="0"/>
              </a:rPr>
              <a:t>werkgelegenheid</a:t>
            </a:r>
            <a:r>
              <a:rPr lang="fr-BE" dirty="0" smtClean="0">
                <a:solidFill>
                  <a:srgbClr val="7F7F7F"/>
                </a:solidFill>
                <a:latin typeface="Arial" panose="020B0604020202020204" pitchFamily="34" charset="0"/>
                <a:ea typeface="ＭＳ Ｐゴシック" charset="0"/>
                <a:cs typeface="Arial" panose="020B0604020202020204" pitchFamily="34" charset="0"/>
              </a:rPr>
              <a:t> </a:t>
            </a:r>
            <a:r>
              <a:rPr lang="fr-BE" dirty="0" smtClean="0">
                <a:solidFill>
                  <a:srgbClr val="7F7F7F"/>
                </a:solidFill>
                <a:latin typeface="Arial" panose="020B0604020202020204" pitchFamily="34" charset="0"/>
                <a:ea typeface="ＭＳ Ｐゴシック" charset="0"/>
                <a:cs typeface="Arial" panose="020B0604020202020204" pitchFamily="34" charset="0"/>
              </a:rPr>
              <a:t>voor oudere werknemers</a:t>
            </a:r>
          </a:p>
          <a:p>
            <a:pPr marL="171450" indent="-171450">
              <a:buFont typeface="Arial" panose="020B0604020202020204" pitchFamily="34" charset="0"/>
              <a:buChar char="•"/>
            </a:pPr>
            <a:endParaRPr lang="fr-BE" dirty="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r>
              <a:rPr lang="nl-BE" dirty="0" smtClean="0">
                <a:solidFill>
                  <a:srgbClr val="7F7F7F"/>
                </a:solidFill>
                <a:latin typeface="Arial" panose="020B0604020202020204" pitchFamily="34" charset="0"/>
                <a:ea typeface="ＭＳ Ｐゴシック" charset="0"/>
                <a:cs typeface="Arial" panose="020B0604020202020204" pitchFamily="34" charset="0"/>
              </a:rPr>
              <a:t>De duur van de werkloosheid bepaalt de toegang tot een baan, en nog meer de toegang tot een meer duurzame baan // Hoog risico om vast te lopen in de situaties van </a:t>
            </a:r>
            <a:r>
              <a:rPr lang="nl-BE" dirty="0" smtClean="0">
                <a:solidFill>
                  <a:srgbClr val="7F7F7F"/>
                </a:solidFill>
                <a:latin typeface="Arial" panose="020B0604020202020204" pitchFamily="34" charset="0"/>
                <a:ea typeface="ＭＳ Ｐゴシック" charset="0"/>
                <a:cs typeface="Arial" panose="020B0604020202020204" pitchFamily="34" charset="0"/>
              </a:rPr>
              <a:t>niet-werkloosheid: </a:t>
            </a:r>
            <a:r>
              <a:rPr lang="nl-BE" dirty="0" smtClean="0">
                <a:solidFill>
                  <a:srgbClr val="7F7F7F"/>
                </a:solidFill>
                <a:latin typeface="Arial" panose="020B0604020202020204" pitchFamily="34" charset="0"/>
                <a:ea typeface="ＭＳ Ｐゴシック" charset="0"/>
                <a:cs typeface="Arial" panose="020B0604020202020204" pitchFamily="34" charset="0"/>
              </a:rPr>
              <a:t>hoe langer de periode van </a:t>
            </a:r>
            <a:r>
              <a:rPr lang="nl-BE" dirty="0" smtClean="0">
                <a:solidFill>
                  <a:srgbClr val="7F7F7F"/>
                </a:solidFill>
                <a:latin typeface="Arial" panose="020B0604020202020204" pitchFamily="34" charset="0"/>
                <a:ea typeface="ＭＳ Ｐゴシック" charset="0"/>
                <a:cs typeface="Arial" panose="020B0604020202020204" pitchFamily="34" charset="0"/>
              </a:rPr>
              <a:t>werkloosheid, </a:t>
            </a:r>
            <a:r>
              <a:rPr lang="nl-BE" dirty="0" smtClean="0">
                <a:solidFill>
                  <a:srgbClr val="7F7F7F"/>
                </a:solidFill>
                <a:latin typeface="Arial" panose="020B0604020202020204" pitchFamily="34" charset="0"/>
                <a:ea typeface="ＭＳ Ｐゴシック" charset="0"/>
                <a:cs typeface="Arial" panose="020B0604020202020204" pitchFamily="34" charset="0"/>
              </a:rPr>
              <a:t>hoe ingewikkelder het is om te </a:t>
            </a:r>
            <a:r>
              <a:rPr lang="nl-BE" dirty="0" err="1" smtClean="0">
                <a:solidFill>
                  <a:srgbClr val="7F7F7F"/>
                </a:solidFill>
                <a:latin typeface="Arial" panose="020B0604020202020204" pitchFamily="34" charset="0"/>
                <a:ea typeface="ＭＳ Ｐゴシック" charset="0"/>
                <a:cs typeface="Arial" panose="020B0604020202020204" pitchFamily="34" charset="0"/>
              </a:rPr>
              <a:t>reïntegreren</a:t>
            </a:r>
            <a:r>
              <a:rPr lang="nl-BE" dirty="0" smtClean="0">
                <a:solidFill>
                  <a:srgbClr val="7F7F7F"/>
                </a:solidFill>
                <a:latin typeface="Arial" panose="020B0604020202020204" pitchFamily="34" charset="0"/>
                <a:ea typeface="ＭＳ Ｐゴシック" charset="0"/>
                <a:cs typeface="Arial" panose="020B0604020202020204" pitchFamily="34" charset="0"/>
              </a:rPr>
              <a:t>.</a:t>
            </a:r>
            <a:endParaRPr lang="fr-BE" dirty="0">
              <a:solidFill>
                <a:srgbClr val="7F7F7F"/>
              </a:solidFill>
              <a:latin typeface="Arial" panose="020B0604020202020204" pitchFamily="34" charset="0"/>
              <a:ea typeface="ＭＳ Ｐゴシック" charset="0"/>
              <a:cs typeface="Arial" panose="020B0604020202020204" pitchFamily="34" charset="0"/>
            </a:endParaRPr>
          </a:p>
          <a:p>
            <a:pPr marL="171450" indent="-171450">
              <a:buFont typeface="Arial" panose="020B0604020202020204" pitchFamily="34" charset="0"/>
              <a:buChar char="•"/>
            </a:pPr>
            <a:endParaRPr lang="fr-BE" dirty="0">
              <a:solidFill>
                <a:srgbClr val="7F7F7F"/>
              </a:solidFill>
              <a:latin typeface="Arial" panose="020B0604020202020204" pitchFamily="34" charset="0"/>
              <a:ea typeface="ＭＳ Ｐゴシック" charset="0"/>
              <a:cs typeface="Arial" panose="020B0604020202020204" pitchFamily="34" charset="0"/>
            </a:endParaRPr>
          </a:p>
          <a:p>
            <a:endParaRPr lang="fr-BE" sz="1200" dirty="0">
              <a:solidFill>
                <a:srgbClr val="7F7F7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01269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93"/>
            <a:ext cx="9108504" cy="5175493"/>
          </a:xfrm>
          <a:prstGeom prst="rect">
            <a:avLst/>
          </a:prstGeom>
        </p:spPr>
      </p:pic>
      <p:sp>
        <p:nvSpPr>
          <p:cNvPr id="6" name="Hexagone 4"/>
          <p:cNvSpPr/>
          <p:nvPr/>
        </p:nvSpPr>
        <p:spPr>
          <a:xfrm>
            <a:off x="1491838" y="839483"/>
            <a:ext cx="6509650" cy="2945117"/>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fr-BE" sz="3600" dirty="0" smtClean="0">
              <a:solidFill>
                <a:srgbClr val="253D8A"/>
              </a:solidFill>
              <a:latin typeface="Arial" panose="020B0604020202020204" pitchFamily="34" charset="0"/>
              <a:cs typeface="Arial" panose="020B0604020202020204" pitchFamily="34" charset="0"/>
            </a:endParaRPr>
          </a:p>
          <a:p>
            <a:pPr algn="ctr" defTabSz="666750">
              <a:lnSpc>
                <a:spcPct val="90000"/>
              </a:lnSpc>
              <a:spcBef>
                <a:spcPct val="0"/>
              </a:spcBef>
              <a:spcAft>
                <a:spcPct val="35000"/>
              </a:spcAft>
            </a:pPr>
            <a:r>
              <a:rPr lang="fr-BE" sz="3600" b="1" dirty="0" smtClean="0">
                <a:solidFill>
                  <a:srgbClr val="253D8A"/>
                </a:solidFill>
                <a:latin typeface="Arial" panose="020B0604020202020204" pitchFamily="34" charset="0"/>
                <a:cs typeface="Arial" panose="020B0604020202020204" pitchFamily="34" charset="0"/>
              </a:rPr>
              <a:t>Geschiedenis van de partnerschapsmaatregel</a:t>
            </a:r>
          </a:p>
          <a:p>
            <a:pPr algn="ctr" defTabSz="666750">
              <a:lnSpc>
                <a:spcPct val="90000"/>
              </a:lnSpc>
              <a:spcBef>
                <a:spcPct val="0"/>
              </a:spcBef>
              <a:spcAft>
                <a:spcPct val="35000"/>
              </a:spcAft>
            </a:pPr>
            <a:r>
              <a:rPr lang="fr-BE" sz="3600" b="1" dirty="0">
                <a:solidFill>
                  <a:srgbClr val="253D8A"/>
                </a:solidFill>
                <a:latin typeface="Arial" panose="020B0604020202020204" pitchFamily="34" charset="0"/>
                <a:cs typeface="Arial" panose="020B0604020202020204" pitchFamily="34" charset="0"/>
              </a:rPr>
              <a:t>"</a:t>
            </a:r>
            <a:r>
              <a:rPr lang="fr-BE" sz="3600" b="1" dirty="0" err="1">
                <a:solidFill>
                  <a:srgbClr val="253D8A"/>
                </a:solidFill>
                <a:latin typeface="Arial" panose="020B0604020202020204" pitchFamily="34" charset="0"/>
                <a:cs typeface="Arial" panose="020B0604020202020204" pitchFamily="34" charset="0"/>
              </a:rPr>
              <a:t>Begeleiding</a:t>
            </a:r>
            <a:r>
              <a:rPr lang="fr-BE" sz="3600" b="1" dirty="0">
                <a:solidFill>
                  <a:srgbClr val="253D8A"/>
                </a:solidFill>
                <a:latin typeface="Arial" panose="020B0604020202020204" pitchFamily="34" charset="0"/>
                <a:cs typeface="Arial" panose="020B0604020202020204" pitchFamily="34" charset="0"/>
              </a:rPr>
              <a:t> </a:t>
            </a:r>
            <a:r>
              <a:rPr lang="fr-BE" sz="3600" b="1" dirty="0" smtClean="0">
                <a:solidFill>
                  <a:srgbClr val="253D8A"/>
                </a:solidFill>
                <a:latin typeface="Arial" panose="020B0604020202020204" pitchFamily="34" charset="0"/>
                <a:cs typeface="Arial" panose="020B0604020202020204" pitchFamily="34" charset="0"/>
              </a:rPr>
              <a:t>van werkzoekenden van 50 jaar en </a:t>
            </a:r>
            <a:r>
              <a:rPr lang="fr-BE" sz="3600" b="1" dirty="0" err="1" smtClean="0">
                <a:solidFill>
                  <a:srgbClr val="253D8A"/>
                </a:solidFill>
                <a:latin typeface="Arial" panose="020B0604020202020204" pitchFamily="34" charset="0"/>
                <a:cs typeface="Arial" panose="020B0604020202020204" pitchFamily="34" charset="0"/>
              </a:rPr>
              <a:t>ouder</a:t>
            </a:r>
            <a:r>
              <a:rPr lang="fr-BE" sz="3600" b="1" dirty="0" smtClean="0">
                <a:solidFill>
                  <a:srgbClr val="253D8A"/>
                </a:solidFill>
                <a:latin typeface="Arial" panose="020B0604020202020204" pitchFamily="34" charset="0"/>
                <a:cs typeface="Arial" panose="020B0604020202020204" pitchFamily="34" charset="0"/>
              </a:rPr>
              <a:t>"</a:t>
            </a:r>
            <a:endParaRPr lang="fr-BE" sz="3600" b="1" dirty="0">
              <a:solidFill>
                <a:srgbClr val="253D8A"/>
              </a:solidFill>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endParaRPr lang="fr-BE" sz="3600" kern="1200" dirty="0">
              <a:solidFill>
                <a:srgbClr val="253D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473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smtClean="0">
                <a:solidFill>
                  <a:srgbClr val="000090"/>
                </a:solidFill>
                <a:latin typeface="Arial"/>
                <a:cs typeface="Arial"/>
              </a:rPr>
              <a:t>Geschiedenis van de </a:t>
            </a:r>
            <a:r>
              <a:rPr lang="fr-BE" sz="2400" b="1" dirty="0" err="1" smtClean="0">
                <a:solidFill>
                  <a:srgbClr val="000090"/>
                </a:solidFill>
                <a:latin typeface="Arial"/>
                <a:cs typeface="Arial"/>
              </a:rPr>
              <a:t>partnerschapmaatregel</a:t>
            </a:r>
            <a:r>
              <a:rPr lang="fr-BE" sz="2400" b="1" dirty="0" smtClean="0">
                <a:solidFill>
                  <a:srgbClr val="000090"/>
                </a:solidFill>
                <a:latin typeface="Arial"/>
                <a:cs typeface="Arial"/>
              </a:rPr>
              <a:t> </a:t>
            </a:r>
            <a:r>
              <a:rPr lang="fr-BE" sz="2400" b="1" dirty="0" smtClean="0">
                <a:solidFill>
                  <a:srgbClr val="000090"/>
                </a:solidFill>
                <a:latin typeface="Arial"/>
                <a:cs typeface="Arial"/>
              </a:rPr>
              <a:t>50+</a:t>
            </a:r>
            <a:endParaRPr lang="fr-BE" sz="2400" b="1" dirty="0">
              <a:solidFill>
                <a:srgbClr val="000090"/>
              </a:solidFill>
              <a:latin typeface="Arial"/>
              <a:cs typeface="Arial"/>
            </a:endParaRPr>
          </a:p>
        </p:txBody>
      </p:sp>
      <p:sp>
        <p:nvSpPr>
          <p:cNvPr id="6" name="Text Box 13"/>
          <p:cNvSpPr txBox="1">
            <a:spLocks noChangeArrowheads="1"/>
          </p:cNvSpPr>
          <p:nvPr/>
        </p:nvSpPr>
        <p:spPr bwMode="auto">
          <a:xfrm>
            <a:off x="421020" y="1257904"/>
            <a:ext cx="8551942"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fr-BE" b="1" dirty="0" err="1" smtClean="0">
                <a:solidFill>
                  <a:schemeClr val="tx1">
                    <a:lumMod val="50000"/>
                    <a:lumOff val="50000"/>
                  </a:schemeClr>
                </a:solidFill>
                <a:latin typeface="Arial" panose="020B0604020202020204" pitchFamily="34" charset="0"/>
                <a:cs typeface="Arial" panose="020B0604020202020204" pitchFamily="34" charset="0"/>
              </a:rPr>
              <a:t>Maart</a:t>
            </a:r>
            <a:r>
              <a:rPr lang="fr-BE" b="1" dirty="0" smtClean="0">
                <a:solidFill>
                  <a:schemeClr val="tx1">
                    <a:lumMod val="50000"/>
                    <a:lumOff val="50000"/>
                  </a:schemeClr>
                </a:solidFill>
                <a:latin typeface="Arial" panose="020B0604020202020204" pitchFamily="34" charset="0"/>
                <a:cs typeface="Arial" panose="020B0604020202020204" pitchFamily="34" charset="0"/>
              </a:rPr>
              <a:t> </a:t>
            </a:r>
            <a:r>
              <a:rPr lang="fr-BE" b="1" dirty="0" smtClean="0">
                <a:solidFill>
                  <a:schemeClr val="tx1">
                    <a:lumMod val="50000"/>
                    <a:lumOff val="50000"/>
                  </a:schemeClr>
                </a:solidFill>
                <a:latin typeface="Arial" panose="020B0604020202020204" pitchFamily="34" charset="0"/>
                <a:cs typeface="Arial" panose="020B0604020202020204" pitchFamily="34" charset="0"/>
              </a:rPr>
              <a:t>2000</a:t>
            </a:r>
            <a:r>
              <a:rPr lang="fr-BE" dirty="0" smtClean="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		</a:t>
            </a:r>
          </a:p>
          <a:p>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Europese Raad van </a:t>
            </a:r>
            <a:r>
              <a:rPr lang="fr-BE" dirty="0" err="1" smtClean="0">
                <a:solidFill>
                  <a:schemeClr val="tx1">
                    <a:lumMod val="50000"/>
                    <a:lumOff val="50000"/>
                  </a:schemeClr>
                </a:solidFill>
                <a:latin typeface="Arial" panose="020B0604020202020204" pitchFamily="34" charset="0"/>
                <a:cs typeface="Arial" panose="020B0604020202020204" pitchFamily="34" charset="0"/>
              </a:rPr>
              <a:t>Lissabon</a:t>
            </a:r>
            <a:r>
              <a:rPr lang="fr-BE" dirty="0" smtClean="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de Europese Unie wijst op de ontoereikende deelname van oudere werknemers aan de </a:t>
            </a:r>
            <a:r>
              <a:rPr lang="fr-BE" dirty="0" err="1" smtClean="0">
                <a:solidFill>
                  <a:schemeClr val="tx1">
                    <a:lumMod val="50000"/>
                    <a:lumOff val="50000"/>
                  </a:schemeClr>
                </a:solidFill>
                <a:latin typeface="Arial" panose="020B0604020202020204" pitchFamily="34" charset="0"/>
                <a:cs typeface="Arial" panose="020B0604020202020204" pitchFamily="34" charset="0"/>
              </a:rPr>
              <a:t>Europese</a:t>
            </a:r>
            <a:r>
              <a:rPr lang="fr-BE" dirty="0" smtClean="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arbeidsmarkt en stelt zich in het kader van de strategie van Lissabon ten doel de totale arbeidsparticipatie tegen 2010 tot 70% te verhogen.</a:t>
            </a:r>
          </a:p>
          <a:p>
            <a:endParaRPr lang="fr-BE" b="1" dirty="0" smtClean="0">
              <a:solidFill>
                <a:schemeClr val="tx1">
                  <a:lumMod val="50000"/>
                  <a:lumOff val="50000"/>
                </a:schemeClr>
              </a:solidFill>
              <a:latin typeface="Arial" panose="020B0604020202020204" pitchFamily="34" charset="0"/>
              <a:cs typeface="Arial" panose="020B0604020202020204" pitchFamily="34" charset="0"/>
            </a:endParaRPr>
          </a:p>
          <a:p>
            <a:r>
              <a:rPr lang="fr-BE" b="1" dirty="0" smtClean="0">
                <a:solidFill>
                  <a:schemeClr val="tx1">
                    <a:lumMod val="50000"/>
                    <a:lumOff val="50000"/>
                  </a:schemeClr>
                </a:solidFill>
                <a:latin typeface="Arial" panose="020B0604020202020204" pitchFamily="34" charset="0"/>
                <a:cs typeface="Arial" panose="020B0604020202020204" pitchFamily="34" charset="0"/>
              </a:rPr>
              <a:t>2003</a:t>
            </a:r>
            <a:r>
              <a:rPr lang="fr-BE" dirty="0" smtClean="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	</a:t>
            </a:r>
          </a:p>
          <a:p>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err="1" smtClean="0">
                <a:solidFill>
                  <a:schemeClr val="tx1">
                    <a:lumMod val="50000"/>
                    <a:lumOff val="50000"/>
                  </a:schemeClr>
                </a:solidFill>
                <a:latin typeface="Arial" panose="020B0604020202020204" pitchFamily="34" charset="0"/>
                <a:cs typeface="Arial" panose="020B0604020202020204" pitchFamily="34" charset="0"/>
              </a:rPr>
              <a:t>Ordonnantie</a:t>
            </a:r>
            <a:r>
              <a:rPr lang="fr-BE" dirty="0" smtClean="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betreffende het gezamenlijk beheer van de arbeidsmarkt in het </a:t>
            </a:r>
          </a:p>
          <a:p>
            <a:r>
              <a:rPr lang="fr-BE"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Brussels </a:t>
            </a:r>
            <a:r>
              <a:rPr lang="fr-BE" dirty="0" smtClean="0">
                <a:solidFill>
                  <a:schemeClr val="tx1">
                    <a:lumMod val="50000"/>
                    <a:lumOff val="50000"/>
                  </a:schemeClr>
                </a:solidFill>
                <a:latin typeface="Arial" panose="020B0604020202020204" pitchFamily="34" charset="0"/>
                <a:cs typeface="Arial" panose="020B0604020202020204" pitchFamily="34" charset="0"/>
              </a:rPr>
              <a:t>Hoofdstedelijk Gewest.</a:t>
            </a:r>
            <a:endParaRPr lang="fr-BE" b="1" dirty="0" smtClean="0">
              <a:solidFill>
                <a:schemeClr val="tx1">
                  <a:lumMod val="50000"/>
                  <a:lumOff val="50000"/>
                </a:schemeClr>
              </a:solidFill>
              <a:latin typeface="Arial" panose="020B0604020202020204" pitchFamily="34" charset="0"/>
              <a:cs typeface="Arial" panose="020B0604020202020204" pitchFamily="34" charset="0"/>
            </a:endParaRPr>
          </a:p>
          <a:p>
            <a:r>
              <a:rPr lang="fr-BE" b="1" dirty="0" smtClean="0">
                <a:solidFill>
                  <a:schemeClr val="tx1">
                    <a:lumMod val="50000"/>
                    <a:lumOff val="50000"/>
                  </a:schemeClr>
                </a:solidFill>
                <a:latin typeface="Arial" panose="020B0604020202020204" pitchFamily="34" charset="0"/>
                <a:cs typeface="Arial" panose="020B0604020202020204" pitchFamily="34" charset="0"/>
              </a:rPr>
              <a:t>2012: </a:t>
            </a:r>
            <a:r>
              <a:rPr lang="fr-BE" b="1" dirty="0" smtClean="0">
                <a:solidFill>
                  <a:schemeClr val="tx1">
                    <a:lumMod val="50000"/>
                    <a:lumOff val="50000"/>
                  </a:schemeClr>
                </a:solidFill>
                <a:latin typeface="Arial" panose="020B0604020202020204" pitchFamily="34" charset="0"/>
                <a:cs typeface="Arial" panose="020B0604020202020204" pitchFamily="34" charset="0"/>
              </a:rPr>
              <a:t>	</a:t>
            </a:r>
          </a:p>
          <a:p>
            <a:r>
              <a:rPr lang="fr-BE" b="1" dirty="0">
                <a:solidFill>
                  <a:schemeClr val="tx1">
                    <a:lumMod val="50000"/>
                    <a:lumOff val="50000"/>
                  </a:schemeClr>
                </a:solidFill>
                <a:latin typeface="Arial" panose="020B0604020202020204" pitchFamily="34" charset="0"/>
                <a:cs typeface="Arial" panose="020B0604020202020204" pitchFamily="34" charset="0"/>
              </a:rPr>
              <a:t>	</a:t>
            </a:r>
            <a:r>
              <a:rPr lang="fr-BE" dirty="0" smtClean="0">
                <a:solidFill>
                  <a:schemeClr val="tx1">
                    <a:lumMod val="50000"/>
                    <a:lumOff val="50000"/>
                  </a:schemeClr>
                </a:solidFill>
                <a:latin typeface="Arial" panose="020B0604020202020204" pitchFamily="34" charset="0"/>
                <a:cs typeface="Arial" panose="020B0604020202020204" pitchFamily="34" charset="0"/>
              </a:rPr>
              <a:t>Europees Jaar van het actief ouder worden.</a:t>
            </a:r>
          </a:p>
          <a:p>
            <a:endParaRPr lang="fr-BE" b="1" dirty="0" smtClean="0">
              <a:solidFill>
                <a:srgbClr val="000000"/>
              </a:solidFill>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99AECF91-F3AC-4F4D-B04D-D67EA5B6CD34}" type="slidenum">
              <a:rPr lang="fr-FR" smtClean="0"/>
              <a:t>14</a:t>
            </a:fld>
            <a:endParaRPr lang="fr-FR"/>
          </a:p>
        </p:txBody>
      </p:sp>
    </p:spTree>
    <p:extLst>
      <p:ext uri="{BB962C8B-B14F-4D97-AF65-F5344CB8AC3E}">
        <p14:creationId xmlns:p14="http://schemas.microsoft.com/office/powerpoint/2010/main" val="1140722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smtClean="0">
                <a:solidFill>
                  <a:srgbClr val="000090"/>
                </a:solidFill>
                <a:latin typeface="Arial"/>
                <a:cs typeface="Arial"/>
              </a:rPr>
              <a:t>Geschiedenis van de partnerschapmaatregel</a:t>
            </a:r>
            <a:endParaRPr lang="fr-BE" sz="2400" b="1" dirty="0">
              <a:solidFill>
                <a:srgbClr val="000090"/>
              </a:solidFill>
              <a:latin typeface="Arial"/>
              <a:cs typeface="Arial"/>
            </a:endParaRPr>
          </a:p>
        </p:txBody>
      </p:sp>
      <p:sp>
        <p:nvSpPr>
          <p:cNvPr id="6" name="Text Box 13"/>
          <p:cNvSpPr txBox="1">
            <a:spLocks noChangeArrowheads="1"/>
          </p:cNvSpPr>
          <p:nvPr/>
        </p:nvSpPr>
        <p:spPr bwMode="auto">
          <a:xfrm>
            <a:off x="421020" y="922187"/>
            <a:ext cx="8551942"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endParaRPr lang="fr-BE" b="1" dirty="0" smtClean="0">
              <a:solidFill>
                <a:srgbClr val="7F7F7F"/>
              </a:solidFill>
              <a:latin typeface="Arial" panose="020B0604020202020204" pitchFamily="34" charset="0"/>
              <a:cs typeface="Arial" panose="020B0604020202020204" pitchFamily="34" charset="0"/>
            </a:endParaRPr>
          </a:p>
          <a:p>
            <a:r>
              <a:rPr lang="fr-BE" b="1" dirty="0" smtClean="0">
                <a:solidFill>
                  <a:srgbClr val="7F7F7F"/>
                </a:solidFill>
                <a:latin typeface="Arial" panose="020B0604020202020204" pitchFamily="34" charset="0"/>
                <a:cs typeface="Arial" panose="020B0604020202020204" pitchFamily="34" charset="0"/>
              </a:rPr>
              <a:t>2012 - </a:t>
            </a:r>
            <a:r>
              <a:rPr lang="fr-BE" b="1" dirty="0" smtClean="0">
                <a:solidFill>
                  <a:srgbClr val="7F7F7F"/>
                </a:solidFill>
                <a:latin typeface="Arial" panose="020B0604020202020204" pitchFamily="34" charset="0"/>
                <a:cs typeface="Arial" panose="020B0604020202020204" pitchFamily="34" charset="0"/>
              </a:rPr>
              <a:t>2016</a:t>
            </a:r>
            <a:r>
              <a:rPr lang="fr-BE" dirty="0" smtClean="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	</a:t>
            </a:r>
          </a:p>
          <a:p>
            <a:pPr algn="just"/>
            <a:r>
              <a:rPr lang="fr-BE" dirty="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Het eerste PO (45+) van Actiris maakte deel </a:t>
            </a:r>
            <a:r>
              <a:rPr lang="fr-BE" dirty="0" err="1" smtClean="0">
                <a:solidFill>
                  <a:srgbClr val="7F7F7F"/>
                </a:solidFill>
                <a:latin typeface="Arial" panose="020B0604020202020204" pitchFamily="34" charset="0"/>
                <a:cs typeface="Arial" panose="020B0604020202020204" pitchFamily="34" charset="0"/>
              </a:rPr>
              <a:t>uit</a:t>
            </a:r>
            <a:r>
              <a:rPr lang="fr-BE" dirty="0" smtClean="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van </a:t>
            </a:r>
            <a:r>
              <a:rPr lang="fr-BE" dirty="0" smtClean="0">
                <a:solidFill>
                  <a:srgbClr val="7F7F7F"/>
                </a:solidFill>
                <a:latin typeface="Arial" panose="020B0604020202020204" pitchFamily="34" charset="0"/>
                <a:cs typeface="Arial" panose="020B0604020202020204" pitchFamily="34" charset="0"/>
              </a:rPr>
              <a:t>de verwezenlijking van doelstelling 1.2. van het strategisch actieplan van Actiris-partnerschap, </a:t>
            </a:r>
            <a:r>
              <a:rPr lang="fr-BE" dirty="0" err="1" smtClean="0">
                <a:solidFill>
                  <a:srgbClr val="7F7F7F"/>
                </a:solidFill>
                <a:latin typeface="Arial" panose="020B0604020202020204" pitchFamily="34" charset="0"/>
                <a:cs typeface="Arial" panose="020B0604020202020204" pitchFamily="34" charset="0"/>
              </a:rPr>
              <a:t>dat</a:t>
            </a:r>
            <a:r>
              <a:rPr lang="fr-BE" dirty="0" smtClean="0">
                <a:solidFill>
                  <a:srgbClr val="7F7F7F"/>
                </a:solidFill>
                <a:latin typeface="Arial" panose="020B0604020202020204" pitchFamily="34" charset="0"/>
                <a:cs typeface="Arial" panose="020B0604020202020204" pitchFamily="34" charset="0"/>
              </a:rPr>
              <a:t> </a:t>
            </a:r>
            <a:r>
              <a:rPr lang="fr-BE" dirty="0" err="1" smtClean="0">
                <a:solidFill>
                  <a:srgbClr val="7F7F7F"/>
                </a:solidFill>
                <a:latin typeface="Arial" panose="020B0604020202020204" pitchFamily="34" charset="0"/>
                <a:cs typeface="Arial" panose="020B0604020202020204" pitchFamily="34" charset="0"/>
              </a:rPr>
              <a:t>tot</a:t>
            </a:r>
            <a:r>
              <a:rPr lang="fr-BE" dirty="0" smtClean="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doel heeft maatregelen te ontwikkelen voor </a:t>
            </a:r>
            <a:r>
              <a:rPr lang="fr-BE" b="1" dirty="0" smtClean="0">
                <a:solidFill>
                  <a:srgbClr val="7F7F7F"/>
                </a:solidFill>
                <a:latin typeface="Arial" panose="020B0604020202020204" pitchFamily="34" charset="0"/>
                <a:cs typeface="Arial" panose="020B0604020202020204" pitchFamily="34" charset="0"/>
              </a:rPr>
              <a:t>groepen met problemen waarmee </a:t>
            </a:r>
            <a:r>
              <a:rPr lang="fr-BE" b="1" dirty="0">
                <a:solidFill>
                  <a:srgbClr val="7F7F7F"/>
                </a:solidFill>
                <a:latin typeface="Arial" panose="020B0604020202020204" pitchFamily="34" charset="0"/>
                <a:cs typeface="Arial" panose="020B0604020202020204" pitchFamily="34" charset="0"/>
              </a:rPr>
              <a:t>onvoldoende rekening wordt gehouden of die specifieke ondersteuningsmethodes vereisen.</a:t>
            </a:r>
            <a:endParaRPr lang="fr-FR" b="1" dirty="0">
              <a:solidFill>
                <a:srgbClr val="7F7F7F"/>
              </a:solidFill>
              <a:latin typeface="Arial" panose="020B0604020202020204" pitchFamily="34" charset="0"/>
              <a:cs typeface="Arial" panose="020B0604020202020204" pitchFamily="34" charset="0"/>
            </a:endParaRPr>
          </a:p>
          <a:p>
            <a:endParaRPr lang="fr-BE" b="1" dirty="0" smtClean="0">
              <a:solidFill>
                <a:srgbClr val="7F7F7F"/>
              </a:solidFill>
              <a:latin typeface="Arial" panose="020B0604020202020204" pitchFamily="34" charset="0"/>
              <a:cs typeface="Arial" panose="020B0604020202020204" pitchFamily="34" charset="0"/>
            </a:endParaRPr>
          </a:p>
          <a:p>
            <a:r>
              <a:rPr lang="fr-BE" b="1" dirty="0" smtClean="0">
                <a:solidFill>
                  <a:srgbClr val="7F7F7F"/>
                </a:solidFill>
                <a:latin typeface="Arial" panose="020B0604020202020204" pitchFamily="34" charset="0"/>
                <a:cs typeface="Arial" panose="020B0604020202020204" pitchFamily="34" charset="0"/>
              </a:rPr>
              <a:t>2016 - </a:t>
            </a:r>
            <a:r>
              <a:rPr lang="fr-BE" b="1" dirty="0" smtClean="0">
                <a:solidFill>
                  <a:srgbClr val="7F7F7F"/>
                </a:solidFill>
                <a:latin typeface="Arial" panose="020B0604020202020204" pitchFamily="34" charset="0"/>
                <a:cs typeface="Arial" panose="020B0604020202020204" pitchFamily="34" charset="0"/>
              </a:rPr>
              <a:t>2020: </a:t>
            </a:r>
            <a:endParaRPr lang="fr-BE" b="1" dirty="0" smtClean="0">
              <a:solidFill>
                <a:srgbClr val="7F7F7F"/>
              </a:solidFill>
              <a:latin typeface="Arial" panose="020B0604020202020204" pitchFamily="34" charset="0"/>
              <a:cs typeface="Arial" panose="020B0604020202020204" pitchFamily="34" charset="0"/>
            </a:endParaRPr>
          </a:p>
          <a:p>
            <a:r>
              <a:rPr lang="fr-BE" b="1" dirty="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Begeleiding van de werkzoekenden ≥ 50 jaar die </a:t>
            </a:r>
            <a:r>
              <a:rPr lang="fr-BE" dirty="0" err="1" smtClean="0">
                <a:solidFill>
                  <a:srgbClr val="7F7F7F"/>
                </a:solidFill>
                <a:latin typeface="Arial" panose="020B0604020202020204" pitchFamily="34" charset="0"/>
                <a:cs typeface="Arial" panose="020B0604020202020204" pitchFamily="34" charset="0"/>
              </a:rPr>
              <a:t>bij</a:t>
            </a:r>
            <a:r>
              <a:rPr lang="fr-BE" dirty="0" smtClean="0">
                <a:solidFill>
                  <a:srgbClr val="7F7F7F"/>
                </a:solidFill>
                <a:latin typeface="Arial" panose="020B0604020202020204" pitchFamily="34" charset="0"/>
                <a:cs typeface="Arial" panose="020B0604020202020204" pitchFamily="34" charset="0"/>
              </a:rPr>
              <a:t> </a:t>
            </a:r>
            <a:r>
              <a:rPr lang="fr-BE" dirty="0" err="1" smtClean="0">
                <a:solidFill>
                  <a:srgbClr val="7F7F7F"/>
                </a:solidFill>
                <a:latin typeface="Arial" panose="020B0604020202020204" pitchFamily="34" charset="0"/>
                <a:cs typeface="Arial" panose="020B0604020202020204" pitchFamily="34" charset="0"/>
              </a:rPr>
              <a:t>Actiris</a:t>
            </a:r>
            <a:r>
              <a:rPr lang="fr-BE" dirty="0" smtClean="0">
                <a:solidFill>
                  <a:srgbClr val="7F7F7F"/>
                </a:solidFill>
                <a:latin typeface="Arial" panose="020B0604020202020204" pitchFamily="34" charset="0"/>
                <a:cs typeface="Arial" panose="020B0604020202020204" pitchFamily="34" charset="0"/>
              </a:rPr>
              <a:t> </a:t>
            </a:r>
            <a:r>
              <a:rPr lang="fr-BE" dirty="0" err="1" smtClean="0">
                <a:solidFill>
                  <a:srgbClr val="7F7F7F"/>
                </a:solidFill>
                <a:latin typeface="Arial" panose="020B0604020202020204" pitchFamily="34" charset="0"/>
                <a:cs typeface="Arial" panose="020B0604020202020204" pitchFamily="34" charset="0"/>
              </a:rPr>
              <a:t>zijn</a:t>
            </a:r>
            <a:r>
              <a:rPr lang="fr-BE" dirty="0" smtClean="0">
                <a:solidFill>
                  <a:srgbClr val="7F7F7F"/>
                </a:solidFill>
                <a:latin typeface="Arial" panose="020B0604020202020204" pitchFamily="34" charset="0"/>
                <a:cs typeface="Arial" panose="020B0604020202020204" pitchFamily="34" charset="0"/>
              </a:rPr>
              <a:t> </a:t>
            </a:r>
            <a:r>
              <a:rPr lang="fr-BE" dirty="0" err="1" smtClean="0">
                <a:solidFill>
                  <a:srgbClr val="7F7F7F"/>
                </a:solidFill>
                <a:latin typeface="Arial" panose="020B0604020202020204" pitchFamily="34" charset="0"/>
                <a:cs typeface="Arial" panose="020B0604020202020204" pitchFamily="34" charset="0"/>
              </a:rPr>
              <a:t>geregistreerd</a:t>
            </a:r>
            <a:r>
              <a:rPr lang="fr-BE" dirty="0" smtClean="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(zonder beperking van de duur van de inactiviteit)</a:t>
            </a:r>
            <a:endParaRPr lang="fr-BE" dirty="0">
              <a:solidFill>
                <a:srgbClr val="7F7F7F"/>
              </a:solidFill>
              <a:latin typeface="Arial" panose="020B0604020202020204" pitchFamily="34" charset="0"/>
              <a:cs typeface="Arial" panose="020B0604020202020204" pitchFamily="34" charset="0"/>
            </a:endParaRPr>
          </a:p>
          <a:p>
            <a:pPr lvl="0"/>
            <a:r>
              <a:rPr lang="fr-FR" dirty="0">
                <a:solidFill>
                  <a:srgbClr val="7F7F7F"/>
                </a:solidFill>
                <a:latin typeface="Arial" panose="020B0604020202020204" pitchFamily="34" charset="0"/>
                <a:cs typeface="Arial" panose="020B0604020202020204" pitchFamily="34" charset="0"/>
              </a:rPr>
              <a:t>	</a:t>
            </a:r>
            <a:r>
              <a:rPr lang="nl-BE" dirty="0" smtClean="0">
                <a:solidFill>
                  <a:srgbClr val="7F7F7F"/>
                </a:solidFill>
                <a:latin typeface="Arial" panose="020B0604020202020204" pitchFamily="34" charset="0"/>
                <a:cs typeface="Arial" panose="020B0604020202020204" pitchFamily="34" charset="0"/>
              </a:rPr>
              <a:t>Uitbreiding van het aantal </a:t>
            </a:r>
            <a:r>
              <a:rPr lang="nl-BE" dirty="0" smtClean="0">
                <a:solidFill>
                  <a:srgbClr val="7F7F7F"/>
                </a:solidFill>
                <a:latin typeface="Arial" panose="020B0604020202020204" pitchFamily="34" charset="0"/>
                <a:cs typeface="Arial" panose="020B0604020202020204" pitchFamily="34" charset="0"/>
              </a:rPr>
              <a:t>beschikbare </a:t>
            </a:r>
            <a:r>
              <a:rPr lang="nl-BE" dirty="0" smtClean="0">
                <a:solidFill>
                  <a:srgbClr val="7F7F7F"/>
                </a:solidFill>
                <a:latin typeface="Arial" panose="020B0604020202020204" pitchFamily="34" charset="0"/>
                <a:cs typeface="Arial" panose="020B0604020202020204" pitchFamily="34" charset="0"/>
              </a:rPr>
              <a:t>plaatsen van +/- 250 naar 810 plaatsen per jaar (= 4% van de doelgroep)</a:t>
            </a:r>
            <a:endParaRPr lang="fr-BE" dirty="0">
              <a:solidFill>
                <a:srgbClr val="7F7F7F"/>
              </a:solidFill>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99AECF91-F3AC-4F4D-B04D-D67EA5B6CD34}" type="slidenum">
              <a:rPr lang="fr-FR" smtClean="0"/>
              <a:t>15</a:t>
            </a:fld>
            <a:endParaRPr lang="fr-FR"/>
          </a:p>
        </p:txBody>
      </p:sp>
    </p:spTree>
    <p:extLst>
      <p:ext uri="{BB962C8B-B14F-4D97-AF65-F5344CB8AC3E}">
        <p14:creationId xmlns:p14="http://schemas.microsoft.com/office/powerpoint/2010/main" val="346372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644114" y="234631"/>
            <a:ext cx="73288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400" b="1" dirty="0" smtClean="0">
                <a:solidFill>
                  <a:srgbClr val="000090"/>
                </a:solidFill>
                <a:latin typeface="Arial"/>
                <a:cs typeface="Arial"/>
              </a:rPr>
              <a:t>Kansen en uitdagingen </a:t>
            </a:r>
            <a:endParaRPr lang="fr-BE" sz="2400" b="1" dirty="0">
              <a:solidFill>
                <a:srgbClr val="000090"/>
              </a:solidFill>
              <a:latin typeface="Arial"/>
              <a:cs typeface="Arial"/>
            </a:endParaRPr>
          </a:p>
        </p:txBody>
      </p:sp>
      <p:sp>
        <p:nvSpPr>
          <p:cNvPr id="6" name="Text Box 13"/>
          <p:cNvSpPr txBox="1">
            <a:spLocks noChangeArrowheads="1"/>
          </p:cNvSpPr>
          <p:nvPr/>
        </p:nvSpPr>
        <p:spPr bwMode="auto">
          <a:xfrm>
            <a:off x="421020" y="922187"/>
            <a:ext cx="8551942"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698500" indent="-342900">
              <a:defRPr>
                <a:solidFill>
                  <a:schemeClr val="tx1"/>
                </a:solidFill>
                <a:latin typeface="Arial" charset="0"/>
                <a:ea typeface="ＭＳ Ｐゴシック" charset="0"/>
              </a:defRPr>
            </a:lvl2pPr>
            <a:lvl3pPr marL="1062038" indent="-342900">
              <a:defRPr>
                <a:solidFill>
                  <a:schemeClr val="tx1"/>
                </a:solidFill>
                <a:latin typeface="Arial" charset="0"/>
                <a:ea typeface="ＭＳ Ｐゴシック" charset="0"/>
              </a:defRPr>
            </a:lvl3pPr>
            <a:lvl4pPr marL="1776413"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endParaRPr lang="fr-BE" b="1" dirty="0" smtClean="0">
              <a:solidFill>
                <a:srgbClr val="000000"/>
              </a:solidFill>
              <a:latin typeface="Arial" panose="020B0604020202020204" pitchFamily="34" charset="0"/>
              <a:cs typeface="Arial" panose="020B0604020202020204" pitchFamily="34" charset="0"/>
            </a:endParaRPr>
          </a:p>
          <a:p>
            <a:endParaRPr lang="fr-FR" b="1" dirty="0" smtClean="0">
              <a:solidFill>
                <a:srgbClr val="7F7F7F"/>
              </a:solidFill>
              <a:latin typeface="Arial" panose="020B0604020202020204" pitchFamily="34" charset="0"/>
              <a:cs typeface="Arial" panose="020B0604020202020204" pitchFamily="34" charset="0"/>
            </a:endParaRPr>
          </a:p>
          <a:p>
            <a:r>
              <a:rPr lang="fr-FR" b="1" dirty="0" smtClean="0">
                <a:solidFill>
                  <a:srgbClr val="7F7F7F"/>
                </a:solidFill>
                <a:latin typeface="Arial" panose="020B0604020202020204" pitchFamily="34" charset="0"/>
                <a:cs typeface="Arial" panose="020B0604020202020204" pitchFamily="34" charset="0"/>
              </a:rPr>
              <a:t>2015 - </a:t>
            </a:r>
            <a:r>
              <a:rPr lang="fr-FR" b="1" dirty="0" smtClean="0">
                <a:solidFill>
                  <a:srgbClr val="7F7F7F"/>
                </a:solidFill>
                <a:latin typeface="Arial" panose="020B0604020202020204" pitchFamily="34" charset="0"/>
                <a:cs typeface="Arial" panose="020B0604020202020204" pitchFamily="34" charset="0"/>
              </a:rPr>
              <a:t>2035</a:t>
            </a:r>
            <a:r>
              <a:rPr lang="fr-FR" dirty="0" smtClean="0">
                <a:solidFill>
                  <a:srgbClr val="7F7F7F"/>
                </a:solidFill>
                <a:latin typeface="Arial" panose="020B0604020202020204" pitchFamily="34" charset="0"/>
                <a:cs typeface="Arial" panose="020B0604020202020204" pitchFamily="34" charset="0"/>
              </a:rPr>
              <a:t>:  </a:t>
            </a:r>
            <a:endParaRPr lang="fr-BE" dirty="0">
              <a:solidFill>
                <a:srgbClr val="7F7F7F"/>
              </a:solidFill>
              <a:latin typeface="Arial" panose="020B0604020202020204" pitchFamily="34" charset="0"/>
              <a:cs typeface="Arial" panose="020B0604020202020204" pitchFamily="34" charset="0"/>
            </a:endParaRPr>
          </a:p>
          <a:p>
            <a:r>
              <a:rPr lang="fr-BE" dirty="0">
                <a:solidFill>
                  <a:srgbClr val="7F7F7F"/>
                </a:solidFill>
                <a:latin typeface="Arial" panose="020B0604020202020204" pitchFamily="34" charset="0"/>
                <a:cs typeface="Arial" panose="020B0604020202020204" pitchFamily="34" charset="0"/>
              </a:rPr>
              <a:t>	</a:t>
            </a:r>
            <a:r>
              <a:rPr lang="fr-BE" dirty="0" smtClean="0">
                <a:solidFill>
                  <a:srgbClr val="7F7F7F"/>
                </a:solidFill>
                <a:latin typeface="Arial" panose="020B0604020202020204" pitchFamily="34" charset="0"/>
                <a:cs typeface="Arial" panose="020B0604020202020204" pitchFamily="34" charset="0"/>
              </a:rPr>
              <a:t>De beroepsbevolking in Europa krimpt, terwijl de bevolking boven 60 jaar met ongeveer twee miljoen extra mensen per jaar blijft groeien. De moeilijkste overgang zal naar verwachting de periode 2015-2035 zijn, wanneer de babyboomgeneratie de pensioengerechtige leeftijd zal bereiken.</a:t>
            </a:r>
            <a:r>
              <a:rPr lang="fr-BE" dirty="0"/>
              <a:t/>
            </a:r>
            <a:br>
              <a:rPr lang="fr-BE" dirty="0"/>
            </a:br>
            <a:endParaRPr lang="fr-BE" b="1" u="sng" dirty="0">
              <a:solidFill>
                <a:schemeClr val="bg1">
                  <a:lumMod val="50000"/>
                </a:schemeClr>
              </a:solidFill>
              <a:latin typeface="Arial" panose="020B0604020202020204" pitchFamily="34" charset="0"/>
              <a:cs typeface="Arial" panose="020B0604020202020204" pitchFamily="34" charset="0"/>
            </a:endParaRPr>
          </a:p>
        </p:txBody>
      </p:sp>
      <p:sp>
        <p:nvSpPr>
          <p:cNvPr id="2" name="Tijdelijke aanduiding voor dianummer 1"/>
          <p:cNvSpPr>
            <a:spLocks noGrp="1"/>
          </p:cNvSpPr>
          <p:nvPr>
            <p:ph type="sldNum" sz="quarter" idx="12"/>
          </p:nvPr>
        </p:nvSpPr>
        <p:spPr/>
        <p:txBody>
          <a:bodyPr/>
          <a:lstStyle/>
          <a:p>
            <a:fld id="{99AECF91-F3AC-4F4D-B04D-D67EA5B6CD34}" type="slidenum">
              <a:rPr lang="fr-FR" smtClean="0"/>
              <a:t>16</a:t>
            </a:fld>
            <a:endParaRPr lang="fr-FR"/>
          </a:p>
        </p:txBody>
      </p:sp>
    </p:spTree>
    <p:extLst>
      <p:ext uri="{BB962C8B-B14F-4D97-AF65-F5344CB8AC3E}">
        <p14:creationId xmlns:p14="http://schemas.microsoft.com/office/powerpoint/2010/main" val="387862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93"/>
            <a:ext cx="9108504" cy="5175493"/>
          </a:xfrm>
          <a:prstGeom prst="rect">
            <a:avLst/>
          </a:prstGeom>
        </p:spPr>
      </p:pic>
      <p:sp>
        <p:nvSpPr>
          <p:cNvPr id="6" name="Hexagone 4"/>
          <p:cNvSpPr/>
          <p:nvPr/>
        </p:nvSpPr>
        <p:spPr>
          <a:xfrm>
            <a:off x="1491838" y="839483"/>
            <a:ext cx="6509650" cy="247394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BE" sz="3600" b="1" dirty="0" smtClean="0">
                <a:solidFill>
                  <a:srgbClr val="253D8A"/>
                </a:solidFill>
                <a:latin typeface="Arial" panose="020B0604020202020204" pitchFamily="34" charset="0"/>
                <a:cs typeface="Arial" panose="020B0604020202020204" pitchFamily="34" charset="0"/>
              </a:rPr>
              <a:t>Projectoproep 50+ </a:t>
            </a:r>
          </a:p>
          <a:p>
            <a:pPr lvl="0" algn="ctr" defTabSz="666750">
              <a:lnSpc>
                <a:spcPct val="90000"/>
              </a:lnSpc>
              <a:spcBef>
                <a:spcPct val="0"/>
              </a:spcBef>
              <a:spcAft>
                <a:spcPct val="35000"/>
              </a:spcAft>
            </a:pPr>
            <a:endParaRPr lang="fr-BE" sz="3600" b="1" dirty="0">
              <a:solidFill>
                <a:srgbClr val="253D8A"/>
              </a:solidFill>
              <a:latin typeface="Arial" panose="020B0604020202020204" pitchFamily="34" charset="0"/>
              <a:cs typeface="Arial" panose="020B0604020202020204" pitchFamily="34" charset="0"/>
            </a:endParaRPr>
          </a:p>
          <a:p>
            <a:pPr lvl="0" algn="ctr" defTabSz="666750">
              <a:lnSpc>
                <a:spcPct val="90000"/>
              </a:lnSpc>
              <a:spcBef>
                <a:spcPct val="0"/>
              </a:spcBef>
              <a:spcAft>
                <a:spcPct val="35000"/>
              </a:spcAft>
            </a:pPr>
            <a:r>
              <a:rPr lang="fr-BE" sz="3600" b="1" dirty="0" smtClean="0">
                <a:solidFill>
                  <a:srgbClr val="253D8A"/>
                </a:solidFill>
                <a:latin typeface="Arial" panose="020B0604020202020204" pitchFamily="34" charset="0"/>
                <a:cs typeface="Arial" panose="020B0604020202020204" pitchFamily="34" charset="0"/>
              </a:rPr>
              <a:t>2021-2025</a:t>
            </a:r>
          </a:p>
        </p:txBody>
      </p:sp>
    </p:spTree>
    <p:extLst>
      <p:ext uri="{BB962C8B-B14F-4D97-AF65-F5344CB8AC3E}">
        <p14:creationId xmlns:p14="http://schemas.microsoft.com/office/powerpoint/2010/main" val="2080553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r-BE" sz="2800" b="1" dirty="0">
                <a:solidFill>
                  <a:srgbClr val="17469B"/>
                </a:solidFill>
                <a:latin typeface="Arial"/>
                <a:cs typeface="Arial"/>
              </a:rPr>
              <a:t>Doel van de maatregel</a:t>
            </a: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18</a:t>
            </a:fld>
            <a:endParaRPr lang="fr-FR" dirty="0"/>
          </a:p>
        </p:txBody>
      </p:sp>
      <p:sp>
        <p:nvSpPr>
          <p:cNvPr id="2" name="Rectangle 1"/>
          <p:cNvSpPr/>
          <p:nvPr/>
        </p:nvSpPr>
        <p:spPr>
          <a:xfrm>
            <a:off x="431800" y="1495891"/>
            <a:ext cx="8204200" cy="2862323"/>
          </a:xfrm>
          <a:prstGeom prst="rect">
            <a:avLst/>
          </a:prstGeom>
        </p:spPr>
        <p:txBody>
          <a:bodyPr wrap="square">
            <a:spAutoFit/>
          </a:bodyPr>
          <a:lstStyle/>
          <a:p>
            <a:pPr marL="742950" lvl="1" indent="-285750">
              <a:buFont typeface="Wingdings" charset="0"/>
              <a:buChar char="u"/>
            </a:pPr>
            <a:r>
              <a:rPr lang="nl-NL" b="1" dirty="0" smtClean="0">
                <a:solidFill>
                  <a:srgbClr val="6D6E71"/>
                </a:solidFill>
                <a:latin typeface="Arial"/>
                <a:cs typeface="Arial"/>
              </a:rPr>
              <a:t>werkzoekenden </a:t>
            </a:r>
            <a:r>
              <a:rPr lang="nl-NL" b="1" dirty="0">
                <a:solidFill>
                  <a:srgbClr val="6D6E71"/>
                </a:solidFill>
                <a:latin typeface="Arial"/>
                <a:cs typeface="Arial"/>
              </a:rPr>
              <a:t>van 50 jaar en ouder de mogelijkheid bieden op een duurzame manier opnieuw een plaats op de arbeidsmarkt te vinden en te behouden, door</a:t>
            </a:r>
            <a:r>
              <a:rPr lang="nl-NL" dirty="0">
                <a:solidFill>
                  <a:srgbClr val="6D6E71"/>
                </a:solidFill>
              </a:rPr>
              <a:t>:</a:t>
            </a:r>
            <a:endParaRPr lang="nl-BE" dirty="0">
              <a:solidFill>
                <a:srgbClr val="6D6E71"/>
              </a:solidFill>
            </a:endParaRPr>
          </a:p>
          <a:p>
            <a:pPr lvl="1"/>
            <a:endParaRPr lang="fr-BE" dirty="0">
              <a:solidFill>
                <a:srgbClr val="7F7F7F"/>
              </a:solidFill>
              <a:latin typeface="Arial"/>
              <a:cs typeface="Arial"/>
            </a:endParaRPr>
          </a:p>
          <a:p>
            <a:pPr lvl="2"/>
            <a:r>
              <a:rPr lang="fr-BE" dirty="0" smtClean="0">
                <a:solidFill>
                  <a:srgbClr val="6D6E71"/>
                </a:solidFill>
                <a:latin typeface="Wingdings"/>
                <a:ea typeface="Wingdings"/>
                <a:cs typeface="Wingdings"/>
                <a:sym typeface="Wingdings"/>
              </a:rPr>
              <a:t></a:t>
            </a:r>
            <a:r>
              <a:rPr lang="fr-BE" dirty="0">
                <a:solidFill>
                  <a:srgbClr val="6D6E71"/>
                </a:solidFill>
                <a:latin typeface="Arial"/>
                <a:cs typeface="Arial"/>
                <a:sym typeface="Wingdings"/>
              </a:rPr>
              <a:t> </a:t>
            </a:r>
            <a:r>
              <a:rPr lang="fr-BE" dirty="0" smtClean="0">
                <a:solidFill>
                  <a:srgbClr val="6D6E71"/>
                </a:solidFill>
                <a:latin typeface="Arial"/>
                <a:cs typeface="Arial"/>
              </a:rPr>
              <a:t>een </a:t>
            </a:r>
            <a:r>
              <a:rPr lang="fr-BE" dirty="0">
                <a:solidFill>
                  <a:srgbClr val="6D6E71"/>
                </a:solidFill>
                <a:latin typeface="Arial"/>
                <a:cs typeface="Arial"/>
              </a:rPr>
              <a:t>gepersonaliseerde begeleiding te </a:t>
            </a:r>
            <a:r>
              <a:rPr lang="fr-BE" dirty="0" smtClean="0">
                <a:solidFill>
                  <a:srgbClr val="6D6E71"/>
                </a:solidFill>
                <a:latin typeface="Arial"/>
                <a:cs typeface="Arial"/>
              </a:rPr>
              <a:t>bieden</a:t>
            </a:r>
          </a:p>
          <a:p>
            <a:pPr lvl="2"/>
            <a:r>
              <a:rPr lang="fr-BE" dirty="0" smtClean="0">
                <a:solidFill>
                  <a:srgbClr val="6D6E71"/>
                </a:solidFill>
                <a:latin typeface="Wingdings"/>
                <a:ea typeface="Wingdings"/>
                <a:cs typeface="Wingdings"/>
                <a:sym typeface="Wingdings"/>
              </a:rPr>
              <a:t></a:t>
            </a:r>
            <a:r>
              <a:rPr lang="fr-BE" dirty="0">
                <a:solidFill>
                  <a:srgbClr val="6D6E71"/>
                </a:solidFill>
                <a:latin typeface="Arial"/>
                <a:cs typeface="Arial"/>
                <a:sym typeface="Wingdings"/>
              </a:rPr>
              <a:t> </a:t>
            </a:r>
            <a:r>
              <a:rPr lang="fr-BE" dirty="0" smtClean="0">
                <a:solidFill>
                  <a:srgbClr val="6D6E71"/>
                </a:solidFill>
                <a:latin typeface="Arial"/>
                <a:cs typeface="Arial"/>
              </a:rPr>
              <a:t>competenties </a:t>
            </a:r>
            <a:r>
              <a:rPr lang="fr-BE" dirty="0">
                <a:solidFill>
                  <a:srgbClr val="6D6E71"/>
                </a:solidFill>
                <a:latin typeface="Arial"/>
                <a:cs typeface="Arial"/>
              </a:rPr>
              <a:t>te identificeren en te </a:t>
            </a:r>
            <a:r>
              <a:rPr lang="fr-BE" dirty="0" smtClean="0">
                <a:solidFill>
                  <a:srgbClr val="6D6E71"/>
                </a:solidFill>
                <a:latin typeface="Arial"/>
                <a:cs typeface="Arial"/>
              </a:rPr>
              <a:t>valoriseren</a:t>
            </a:r>
            <a:endParaRPr lang="fr-BE" dirty="0">
              <a:solidFill>
                <a:srgbClr val="6D6E71"/>
              </a:solidFill>
              <a:latin typeface="Arial"/>
              <a:cs typeface="Arial"/>
            </a:endParaRPr>
          </a:p>
          <a:p>
            <a:pPr lvl="2"/>
            <a:r>
              <a:rPr lang="fr-BE" dirty="0" smtClean="0">
                <a:solidFill>
                  <a:srgbClr val="6D6E71"/>
                </a:solidFill>
                <a:latin typeface="Wingdings"/>
                <a:ea typeface="Wingdings"/>
                <a:cs typeface="Wingdings"/>
                <a:sym typeface="Wingdings"/>
              </a:rPr>
              <a:t></a:t>
            </a:r>
            <a:r>
              <a:rPr lang="fr-BE" dirty="0">
                <a:solidFill>
                  <a:srgbClr val="6D6E71"/>
                </a:solidFill>
                <a:latin typeface="Arial"/>
                <a:cs typeface="Arial"/>
                <a:sym typeface="Wingdings"/>
              </a:rPr>
              <a:t> </a:t>
            </a:r>
            <a:r>
              <a:rPr lang="fr-BE" dirty="0" smtClean="0">
                <a:solidFill>
                  <a:srgbClr val="6D6E71"/>
                </a:solidFill>
                <a:latin typeface="Arial"/>
                <a:cs typeface="Arial"/>
              </a:rPr>
              <a:t>ondersteuning te bieden bij het overdragen van competenties naar andere domeinen</a:t>
            </a:r>
          </a:p>
          <a:p>
            <a:pPr lvl="2"/>
            <a:r>
              <a:rPr lang="fr-BE" dirty="0" smtClean="0">
                <a:solidFill>
                  <a:srgbClr val="6D6E71"/>
                </a:solidFill>
                <a:latin typeface="Wingdings"/>
                <a:ea typeface="Wingdings"/>
                <a:cs typeface="Wingdings"/>
                <a:sym typeface="Wingdings"/>
              </a:rPr>
              <a:t></a:t>
            </a:r>
            <a:r>
              <a:rPr lang="fr-BE" dirty="0">
                <a:solidFill>
                  <a:srgbClr val="6D6E71"/>
                </a:solidFill>
                <a:latin typeface="Arial"/>
                <a:cs typeface="Arial"/>
                <a:sym typeface="Wingdings"/>
              </a:rPr>
              <a:t> </a:t>
            </a:r>
            <a:r>
              <a:rPr lang="fr-BE" dirty="0" smtClean="0">
                <a:solidFill>
                  <a:srgbClr val="6D6E71"/>
                </a:solidFill>
                <a:latin typeface="Arial"/>
                <a:cs typeface="Arial"/>
              </a:rPr>
              <a:t>een </a:t>
            </a:r>
            <a:r>
              <a:rPr lang="fr-BE" dirty="0">
                <a:solidFill>
                  <a:srgbClr val="6D6E71"/>
                </a:solidFill>
                <a:latin typeface="Arial"/>
                <a:cs typeface="Arial"/>
              </a:rPr>
              <a:t>realistisch project uit te </a:t>
            </a:r>
            <a:r>
              <a:rPr lang="fr-BE" dirty="0" smtClean="0">
                <a:solidFill>
                  <a:srgbClr val="6D6E71"/>
                </a:solidFill>
                <a:latin typeface="Arial"/>
                <a:cs typeface="Arial"/>
              </a:rPr>
              <a:t>werken</a:t>
            </a:r>
            <a:endParaRPr lang="fr-BE" dirty="0">
              <a:solidFill>
                <a:srgbClr val="6D6E71"/>
              </a:solidFill>
              <a:latin typeface="Arial"/>
              <a:cs typeface="Arial"/>
            </a:endParaRPr>
          </a:p>
          <a:p>
            <a:pPr lvl="2"/>
            <a:endParaRPr lang="fr-BE" dirty="0">
              <a:solidFill>
                <a:srgbClr val="6D6E71"/>
              </a:solidFill>
            </a:endParaRPr>
          </a:p>
        </p:txBody>
      </p:sp>
    </p:spTree>
    <p:extLst>
      <p:ext uri="{BB962C8B-B14F-4D97-AF65-F5344CB8AC3E}">
        <p14:creationId xmlns:p14="http://schemas.microsoft.com/office/powerpoint/2010/main" val="1998217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Doelpubliek</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19</a:t>
            </a:fld>
            <a:endParaRPr lang="fr-FR" dirty="0"/>
          </a:p>
        </p:txBody>
      </p:sp>
      <p:sp>
        <p:nvSpPr>
          <p:cNvPr id="10" name="Text Box 6"/>
          <p:cNvSpPr txBox="1">
            <a:spLocks noChangeArrowheads="1"/>
          </p:cNvSpPr>
          <p:nvPr/>
        </p:nvSpPr>
        <p:spPr bwMode="auto">
          <a:xfrm>
            <a:off x="596900" y="1328447"/>
            <a:ext cx="8547100" cy="2862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r>
              <a:rPr lang="fr-BE" dirty="0" smtClean="0">
                <a:solidFill>
                  <a:srgbClr val="7F7F7F"/>
                </a:solidFill>
              </a:rPr>
              <a:t>= Alle personen die op het moment van toetreding tot de gefinancierde actie aan de volgende </a:t>
            </a:r>
            <a:r>
              <a:rPr lang="fr-BE" dirty="0" err="1" smtClean="0">
                <a:solidFill>
                  <a:srgbClr val="7F7F7F"/>
                </a:solidFill>
              </a:rPr>
              <a:t>voorwaarden</a:t>
            </a:r>
            <a:r>
              <a:rPr lang="fr-BE" dirty="0" smtClean="0">
                <a:solidFill>
                  <a:srgbClr val="7F7F7F"/>
                </a:solidFill>
              </a:rPr>
              <a:t> </a:t>
            </a:r>
            <a:r>
              <a:rPr lang="fr-BE" dirty="0" err="1" smtClean="0">
                <a:solidFill>
                  <a:srgbClr val="7F7F7F"/>
                </a:solidFill>
              </a:rPr>
              <a:t>voldoen</a:t>
            </a:r>
            <a:r>
              <a:rPr lang="fr-BE" dirty="0" smtClean="0">
                <a:solidFill>
                  <a:srgbClr val="7F7F7F"/>
                </a:solidFill>
              </a:rPr>
              <a:t>:</a:t>
            </a:r>
            <a:endParaRPr lang="fr-BE" dirty="0" smtClean="0">
              <a:solidFill>
                <a:srgbClr val="7F7F7F"/>
              </a:solidFill>
            </a:endParaRPr>
          </a:p>
          <a:p>
            <a:pPr marL="0" indent="0"/>
            <a:endParaRPr lang="fr-BE" dirty="0">
              <a:solidFill>
                <a:srgbClr val="7F7F7F"/>
              </a:solidFill>
            </a:endParaRPr>
          </a:p>
          <a:p>
            <a:pPr lvl="1">
              <a:buFont typeface="Wingdings" charset="2"/>
              <a:buChar char="ü"/>
            </a:pPr>
            <a:r>
              <a:rPr lang="fr-BE" dirty="0" smtClean="0">
                <a:solidFill>
                  <a:srgbClr val="7F7F7F"/>
                </a:solidFill>
              </a:rPr>
              <a:t>50 jaar of ouder zijn;</a:t>
            </a:r>
            <a:endParaRPr lang="fr-FR" dirty="0">
              <a:solidFill>
                <a:srgbClr val="7F7F7F"/>
              </a:solidFill>
            </a:endParaRPr>
          </a:p>
          <a:p>
            <a:pPr lvl="1">
              <a:buFont typeface="Wingdings" charset="2"/>
              <a:buChar char="ü"/>
            </a:pPr>
            <a:r>
              <a:rPr lang="en-US" dirty="0">
                <a:solidFill>
                  <a:srgbClr val="7F7F7F"/>
                </a:solidFill>
              </a:rPr>
              <a:t>g</a:t>
            </a:r>
            <a:r>
              <a:rPr lang="fr-BE" dirty="0" smtClean="0">
                <a:solidFill>
                  <a:srgbClr val="7F7F7F"/>
                </a:solidFill>
              </a:rPr>
              <a:t>evestigd zijn in het Brussels Hoofdstedelijk Gewest; </a:t>
            </a:r>
            <a:endParaRPr lang="fr-FR" dirty="0">
              <a:solidFill>
                <a:srgbClr val="7F7F7F"/>
              </a:solidFill>
            </a:endParaRPr>
          </a:p>
          <a:p>
            <a:pPr marL="641350" lvl="1" indent="-285750">
              <a:buFont typeface="Wingdings" charset="2"/>
              <a:buChar char="ü"/>
            </a:pPr>
            <a:r>
              <a:rPr lang="fr-FR" dirty="0" smtClean="0">
                <a:solidFill>
                  <a:srgbClr val="7F7F7F"/>
                </a:solidFill>
              </a:rPr>
              <a:t> </a:t>
            </a:r>
            <a:r>
              <a:rPr lang="fr-FR" dirty="0" err="1" smtClean="0">
                <a:solidFill>
                  <a:srgbClr val="7F7F7F"/>
                </a:solidFill>
              </a:rPr>
              <a:t>bij</a:t>
            </a:r>
            <a:r>
              <a:rPr lang="fr-FR" dirty="0" smtClean="0">
                <a:solidFill>
                  <a:srgbClr val="7F7F7F"/>
                </a:solidFill>
              </a:rPr>
              <a:t> </a:t>
            </a:r>
            <a:r>
              <a:rPr lang="fr-FR" dirty="0" err="1" smtClean="0">
                <a:solidFill>
                  <a:srgbClr val="7F7F7F"/>
                </a:solidFill>
              </a:rPr>
              <a:t>Actiris</a:t>
            </a:r>
            <a:r>
              <a:rPr lang="fr-FR" dirty="0" smtClean="0">
                <a:solidFill>
                  <a:srgbClr val="7F7F7F"/>
                </a:solidFill>
              </a:rPr>
              <a:t> </a:t>
            </a:r>
            <a:r>
              <a:rPr lang="fr-FR" dirty="0" err="1" smtClean="0">
                <a:solidFill>
                  <a:srgbClr val="7F7F7F"/>
                </a:solidFill>
              </a:rPr>
              <a:t>worden</a:t>
            </a:r>
            <a:r>
              <a:rPr lang="fr-FR" dirty="0" smtClean="0">
                <a:solidFill>
                  <a:srgbClr val="7F7F7F"/>
                </a:solidFill>
              </a:rPr>
              <a:t> </a:t>
            </a:r>
            <a:r>
              <a:rPr lang="fr-FR" dirty="0" err="1" smtClean="0">
                <a:solidFill>
                  <a:srgbClr val="7F7F7F"/>
                </a:solidFill>
              </a:rPr>
              <a:t>geregistreerd</a:t>
            </a:r>
            <a:r>
              <a:rPr lang="fr-FR" dirty="0" smtClean="0">
                <a:solidFill>
                  <a:srgbClr val="7F7F7F"/>
                </a:solidFill>
              </a:rPr>
              <a:t> </a:t>
            </a:r>
            <a:r>
              <a:rPr lang="fr-FR" dirty="0" err="1" smtClean="0">
                <a:solidFill>
                  <a:srgbClr val="7F7F7F"/>
                </a:solidFill>
              </a:rPr>
              <a:t>als</a:t>
            </a:r>
            <a:r>
              <a:rPr lang="fr-FR" dirty="0" smtClean="0">
                <a:solidFill>
                  <a:srgbClr val="7F7F7F"/>
                </a:solidFill>
              </a:rPr>
              <a:t> </a:t>
            </a:r>
            <a:r>
              <a:rPr lang="fr-FR" dirty="0" err="1" smtClean="0">
                <a:solidFill>
                  <a:srgbClr val="7F7F7F"/>
                </a:solidFill>
              </a:rPr>
              <a:t>een</a:t>
            </a:r>
            <a:r>
              <a:rPr lang="fr-FR" dirty="0" smtClean="0">
                <a:solidFill>
                  <a:srgbClr val="7F7F7F"/>
                </a:solidFill>
              </a:rPr>
              <a:t> </a:t>
            </a:r>
            <a:r>
              <a:rPr lang="fr-FR" dirty="0" err="1" smtClean="0">
                <a:solidFill>
                  <a:srgbClr val="7F7F7F"/>
                </a:solidFill>
              </a:rPr>
              <a:t>vancante</a:t>
            </a:r>
            <a:r>
              <a:rPr lang="fr-FR" dirty="0" smtClean="0">
                <a:solidFill>
                  <a:srgbClr val="7F7F7F"/>
                </a:solidFill>
              </a:rPr>
              <a:t> </a:t>
            </a:r>
            <a:r>
              <a:rPr lang="fr-FR" dirty="0" err="1" smtClean="0">
                <a:solidFill>
                  <a:srgbClr val="7F7F7F"/>
                </a:solidFill>
              </a:rPr>
              <a:t>werkzoekende</a:t>
            </a:r>
            <a:r>
              <a:rPr lang="fr-FR" dirty="0" smtClean="0">
                <a:solidFill>
                  <a:srgbClr val="7F7F7F"/>
                </a:solidFill>
              </a:rPr>
              <a:t> </a:t>
            </a:r>
            <a:r>
              <a:rPr lang="fr-FR" dirty="0" smtClean="0">
                <a:solidFill>
                  <a:srgbClr val="7F7F7F"/>
                </a:solidFill>
              </a:rPr>
              <a:t>in </a:t>
            </a:r>
            <a:r>
              <a:rPr lang="fr-FR" dirty="0" err="1" smtClean="0">
                <a:solidFill>
                  <a:srgbClr val="7F7F7F"/>
                </a:solidFill>
              </a:rPr>
              <a:t>een</a:t>
            </a:r>
            <a:r>
              <a:rPr lang="fr-FR" dirty="0" smtClean="0">
                <a:solidFill>
                  <a:srgbClr val="7F7F7F"/>
                </a:solidFill>
              </a:rPr>
              <a:t> van de </a:t>
            </a:r>
            <a:r>
              <a:rPr lang="fr-FR" dirty="0" err="1" smtClean="0">
                <a:solidFill>
                  <a:srgbClr val="7F7F7F"/>
                </a:solidFill>
              </a:rPr>
              <a:t>volgende</a:t>
            </a:r>
            <a:r>
              <a:rPr lang="fr-FR" dirty="0" smtClean="0">
                <a:solidFill>
                  <a:srgbClr val="7F7F7F"/>
                </a:solidFill>
              </a:rPr>
              <a:t> </a:t>
            </a:r>
            <a:r>
              <a:rPr lang="fr-FR" dirty="0" err="1" smtClean="0">
                <a:solidFill>
                  <a:srgbClr val="7F7F7F"/>
                </a:solidFill>
              </a:rPr>
              <a:t>categorieën</a:t>
            </a:r>
            <a:r>
              <a:rPr lang="fr-FR" dirty="0">
                <a:solidFill>
                  <a:srgbClr val="7F7F7F"/>
                </a:solidFill>
              </a:rPr>
              <a:t> : </a:t>
            </a:r>
          </a:p>
          <a:p>
            <a:pPr marL="1719263" lvl="3" indent="-285750">
              <a:buFont typeface="Wingdings" charset="2"/>
              <a:buChar char="q"/>
            </a:pPr>
            <a:r>
              <a:rPr lang="en-US" dirty="0">
                <a:solidFill>
                  <a:srgbClr val="7F7F7F"/>
                </a:solidFill>
              </a:rPr>
              <a:t>v</a:t>
            </a:r>
            <a:r>
              <a:rPr lang="fr-FR" dirty="0" err="1" smtClean="0">
                <a:solidFill>
                  <a:srgbClr val="7F7F7F"/>
                </a:solidFill>
              </a:rPr>
              <a:t>olledig</a:t>
            </a:r>
            <a:r>
              <a:rPr lang="fr-FR" dirty="0" smtClean="0">
                <a:solidFill>
                  <a:srgbClr val="7F7F7F"/>
                </a:solidFill>
              </a:rPr>
              <a:t> </a:t>
            </a:r>
            <a:r>
              <a:rPr lang="fr-FR" dirty="0" err="1" smtClean="0">
                <a:solidFill>
                  <a:srgbClr val="7F7F7F"/>
                </a:solidFill>
              </a:rPr>
              <a:t>werkloze</a:t>
            </a:r>
            <a:r>
              <a:rPr lang="fr-FR" dirty="0" smtClean="0">
                <a:solidFill>
                  <a:srgbClr val="7F7F7F"/>
                </a:solidFill>
              </a:rPr>
              <a:t> met </a:t>
            </a:r>
            <a:r>
              <a:rPr lang="fr-FR" dirty="0" err="1" smtClean="0">
                <a:solidFill>
                  <a:srgbClr val="7F7F7F"/>
                </a:solidFill>
              </a:rPr>
              <a:t>een</a:t>
            </a:r>
            <a:r>
              <a:rPr lang="fr-FR" dirty="0" smtClean="0">
                <a:solidFill>
                  <a:srgbClr val="7F7F7F"/>
                </a:solidFill>
              </a:rPr>
              <a:t> </a:t>
            </a:r>
            <a:r>
              <a:rPr lang="fr-FR" dirty="0" err="1" smtClean="0">
                <a:solidFill>
                  <a:srgbClr val="7F7F7F"/>
                </a:solidFill>
              </a:rPr>
              <a:t>vergoeding</a:t>
            </a:r>
            <a:r>
              <a:rPr lang="fr-FR" dirty="0" smtClean="0">
                <a:solidFill>
                  <a:srgbClr val="7F7F7F"/>
                </a:solidFill>
              </a:rPr>
              <a:t> (</a:t>
            </a:r>
            <a:r>
              <a:rPr lang="fr-FR" dirty="0">
                <a:solidFill>
                  <a:srgbClr val="7F7F7F"/>
                </a:solidFill>
              </a:rPr>
              <a:t>cat. 00 </a:t>
            </a:r>
            <a:r>
              <a:rPr lang="fr-FR" dirty="0" smtClean="0">
                <a:solidFill>
                  <a:srgbClr val="7F7F7F"/>
                </a:solidFill>
              </a:rPr>
              <a:t>en </a:t>
            </a:r>
            <a:r>
              <a:rPr lang="fr-FR" dirty="0">
                <a:solidFill>
                  <a:srgbClr val="7F7F7F"/>
                </a:solidFill>
              </a:rPr>
              <a:t>07) </a:t>
            </a:r>
          </a:p>
          <a:p>
            <a:pPr marL="1719263" lvl="3" indent="-285750">
              <a:buFont typeface="Wingdings" charset="2"/>
              <a:buChar char="q"/>
            </a:pPr>
            <a:r>
              <a:rPr lang="en-US" dirty="0" smtClean="0">
                <a:solidFill>
                  <a:srgbClr val="7F7F7F"/>
                </a:solidFill>
              </a:rPr>
              <a:t>w</a:t>
            </a:r>
            <a:r>
              <a:rPr lang="fr-FR" dirty="0" err="1" smtClean="0">
                <a:solidFill>
                  <a:srgbClr val="7F7F7F"/>
                </a:solidFill>
              </a:rPr>
              <a:t>erkzoekende</a:t>
            </a:r>
            <a:r>
              <a:rPr lang="fr-FR" dirty="0" smtClean="0">
                <a:solidFill>
                  <a:srgbClr val="7F7F7F"/>
                </a:solidFill>
              </a:rPr>
              <a:t> </a:t>
            </a:r>
            <a:r>
              <a:rPr lang="fr-FR" dirty="0" smtClean="0">
                <a:solidFill>
                  <a:srgbClr val="7F7F7F"/>
                </a:solidFill>
              </a:rPr>
              <a:t>in </a:t>
            </a:r>
            <a:r>
              <a:rPr lang="fr-FR" dirty="0" err="1" smtClean="0">
                <a:solidFill>
                  <a:srgbClr val="7F7F7F"/>
                </a:solidFill>
              </a:rPr>
              <a:t>afwachting</a:t>
            </a:r>
            <a:r>
              <a:rPr lang="fr-FR" dirty="0" smtClean="0">
                <a:solidFill>
                  <a:srgbClr val="7F7F7F"/>
                </a:solidFill>
              </a:rPr>
              <a:t> van </a:t>
            </a:r>
            <a:r>
              <a:rPr lang="fr-FR" dirty="0" err="1" smtClean="0">
                <a:solidFill>
                  <a:srgbClr val="7F7F7F"/>
                </a:solidFill>
              </a:rPr>
              <a:t>een</a:t>
            </a:r>
            <a:r>
              <a:rPr lang="fr-FR" dirty="0" smtClean="0">
                <a:solidFill>
                  <a:srgbClr val="7F7F7F"/>
                </a:solidFill>
              </a:rPr>
              <a:t> </a:t>
            </a:r>
            <a:r>
              <a:rPr lang="fr-FR" dirty="0" err="1" smtClean="0">
                <a:solidFill>
                  <a:srgbClr val="7F7F7F"/>
                </a:solidFill>
              </a:rPr>
              <a:t>beslissing</a:t>
            </a:r>
            <a:r>
              <a:rPr lang="fr-FR" dirty="0" smtClean="0">
                <a:solidFill>
                  <a:srgbClr val="7F7F7F"/>
                </a:solidFill>
              </a:rPr>
              <a:t> van </a:t>
            </a:r>
            <a:r>
              <a:rPr lang="fr-FR" dirty="0" err="1" smtClean="0">
                <a:solidFill>
                  <a:srgbClr val="7F7F7F"/>
                </a:solidFill>
              </a:rPr>
              <a:t>zijn</a:t>
            </a:r>
            <a:r>
              <a:rPr lang="fr-FR" dirty="0" smtClean="0">
                <a:solidFill>
                  <a:srgbClr val="7F7F7F"/>
                </a:solidFill>
              </a:rPr>
              <a:t> </a:t>
            </a:r>
            <a:r>
              <a:rPr lang="fr-FR" dirty="0" err="1" smtClean="0">
                <a:solidFill>
                  <a:srgbClr val="7F7F7F"/>
                </a:solidFill>
              </a:rPr>
              <a:t>aanmerking</a:t>
            </a:r>
            <a:r>
              <a:rPr lang="fr-FR" dirty="0" smtClean="0">
                <a:solidFill>
                  <a:srgbClr val="7F7F7F"/>
                </a:solidFill>
              </a:rPr>
              <a:t> </a:t>
            </a:r>
            <a:r>
              <a:rPr lang="fr-FR" dirty="0" err="1" smtClean="0">
                <a:solidFill>
                  <a:srgbClr val="7F7F7F"/>
                </a:solidFill>
              </a:rPr>
              <a:t>naar</a:t>
            </a:r>
            <a:r>
              <a:rPr lang="fr-FR" dirty="0" smtClean="0">
                <a:solidFill>
                  <a:srgbClr val="7F7F7F"/>
                </a:solidFill>
              </a:rPr>
              <a:t> </a:t>
            </a:r>
            <a:r>
              <a:rPr lang="fr-FR" dirty="0" err="1" smtClean="0">
                <a:solidFill>
                  <a:srgbClr val="7F7F7F"/>
                </a:solidFill>
              </a:rPr>
              <a:t>een</a:t>
            </a:r>
            <a:r>
              <a:rPr lang="fr-FR" dirty="0" smtClean="0">
                <a:solidFill>
                  <a:srgbClr val="7F7F7F"/>
                </a:solidFill>
              </a:rPr>
              <a:t> </a:t>
            </a:r>
            <a:r>
              <a:rPr lang="fr-FR" dirty="0" err="1" smtClean="0">
                <a:solidFill>
                  <a:srgbClr val="7F7F7F"/>
                </a:solidFill>
              </a:rPr>
              <a:t>werkloosheidsuitkering</a:t>
            </a:r>
            <a:endParaRPr lang="fr-FR" dirty="0"/>
          </a:p>
        </p:txBody>
      </p:sp>
    </p:spTree>
    <p:extLst>
      <p:ext uri="{BB962C8B-B14F-4D97-AF65-F5344CB8AC3E}">
        <p14:creationId xmlns:p14="http://schemas.microsoft.com/office/powerpoint/2010/main" val="138675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658533" y="1694030"/>
            <a:ext cx="8485467"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Actiris en zijn partners</a:t>
            </a:r>
            <a:endParaRPr lang="fr-BE" sz="3200" b="1" dirty="0" smtClean="0">
              <a:solidFill>
                <a:srgbClr val="000090"/>
              </a:solidFill>
              <a:latin typeface="Arial"/>
              <a:cs typeface="Arial"/>
            </a:endParaRPr>
          </a:p>
          <a:p>
            <a:pPr algn="ctr">
              <a:defRPr/>
            </a:pPr>
            <a:endParaRPr lang="fr-BE" sz="3500" b="1" dirty="0" smtClean="0">
              <a:solidFill>
                <a:srgbClr val="000090"/>
              </a:solidFill>
              <a:latin typeface="Arial"/>
              <a:cs typeface="Arial"/>
            </a:endParaRPr>
          </a:p>
        </p:txBody>
      </p:sp>
    </p:spTree>
    <p:extLst>
      <p:ext uri="{BB962C8B-B14F-4D97-AF65-F5344CB8AC3E}">
        <p14:creationId xmlns:p14="http://schemas.microsoft.com/office/powerpoint/2010/main" val="133181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Doelpubliek</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20</a:t>
            </a:fld>
            <a:endParaRPr lang="fr-FR" dirty="0"/>
          </a:p>
        </p:txBody>
      </p:sp>
      <p:sp>
        <p:nvSpPr>
          <p:cNvPr id="10" name="Text Box 6"/>
          <p:cNvSpPr txBox="1">
            <a:spLocks noChangeArrowheads="1"/>
          </p:cNvSpPr>
          <p:nvPr/>
        </p:nvSpPr>
        <p:spPr bwMode="auto">
          <a:xfrm>
            <a:off x="596900" y="962810"/>
            <a:ext cx="8547100" cy="430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endParaRPr kumimoji="0" lang="fr-FR" altLang="fr-FR" b="1" i="0" u="none" strike="noStrike" kern="0" cap="none" spc="0" normalizeH="0" baseline="0" noProof="0" dirty="0" smtClean="0">
              <a:ln>
                <a:noFill/>
              </a:ln>
              <a:solidFill>
                <a:schemeClr val="tx1">
                  <a:lumMod val="50000"/>
                  <a:lumOff val="50000"/>
                </a:schemeClr>
              </a:solidFill>
              <a:effectLst/>
              <a:uLnTx/>
              <a:uFillTx/>
            </a:endParaRPr>
          </a:p>
          <a:p>
            <a:pPr marL="1719263" lvl="3" indent="-285750">
              <a:buFont typeface="Wingdings" charset="2"/>
              <a:buChar char="q"/>
            </a:pPr>
            <a:r>
              <a:rPr lang="fr-FR" dirty="0" smtClean="0">
                <a:solidFill>
                  <a:schemeClr val="tx1">
                    <a:lumMod val="50000"/>
                    <a:lumOff val="50000"/>
                  </a:schemeClr>
                </a:solidFill>
              </a:rPr>
              <a:t> </a:t>
            </a:r>
            <a:r>
              <a:rPr lang="fr-FR" dirty="0" err="1" smtClean="0">
                <a:solidFill>
                  <a:schemeClr val="tx1">
                    <a:lumMod val="50000"/>
                    <a:lumOff val="50000"/>
                  </a:schemeClr>
                </a:solidFill>
              </a:rPr>
              <a:t>werkzoekende</a:t>
            </a:r>
            <a:r>
              <a:rPr lang="fr-FR" dirty="0" smtClean="0">
                <a:solidFill>
                  <a:schemeClr val="tx1">
                    <a:lumMod val="50000"/>
                    <a:lumOff val="50000"/>
                  </a:schemeClr>
                </a:solidFill>
              </a:rPr>
              <a:t> in </a:t>
            </a:r>
            <a:r>
              <a:rPr lang="fr-FR" dirty="0" err="1" smtClean="0">
                <a:solidFill>
                  <a:schemeClr val="tx1">
                    <a:lumMod val="50000"/>
                    <a:lumOff val="50000"/>
                  </a:schemeClr>
                </a:solidFill>
              </a:rPr>
              <a:t>een</a:t>
            </a:r>
            <a:r>
              <a:rPr lang="fr-FR" dirty="0" smtClean="0">
                <a:solidFill>
                  <a:schemeClr val="tx1">
                    <a:lumMod val="50000"/>
                    <a:lumOff val="50000"/>
                  </a:schemeClr>
                </a:solidFill>
              </a:rPr>
              <a:t> </a:t>
            </a:r>
            <a:r>
              <a:rPr lang="fr-FR" dirty="0" err="1" smtClean="0">
                <a:solidFill>
                  <a:schemeClr val="tx1">
                    <a:lumMod val="50000"/>
                    <a:lumOff val="50000"/>
                  </a:schemeClr>
                </a:solidFill>
              </a:rPr>
              <a:t>opzegtermijn</a:t>
            </a:r>
            <a:r>
              <a:rPr lang="fr-FR" dirty="0" smtClean="0">
                <a:solidFill>
                  <a:schemeClr val="tx1">
                    <a:lumMod val="50000"/>
                    <a:lumOff val="50000"/>
                  </a:schemeClr>
                </a:solidFill>
              </a:rPr>
              <a:t> die niet </a:t>
            </a:r>
            <a:r>
              <a:rPr lang="fr-FR" dirty="0" err="1" smtClean="0">
                <a:solidFill>
                  <a:schemeClr val="tx1">
                    <a:lumMod val="50000"/>
                    <a:lumOff val="50000"/>
                  </a:schemeClr>
                </a:solidFill>
              </a:rPr>
              <a:t>heeft</a:t>
            </a:r>
            <a:r>
              <a:rPr lang="fr-FR" dirty="0" smtClean="0">
                <a:solidFill>
                  <a:schemeClr val="tx1">
                    <a:lumMod val="50000"/>
                    <a:lumOff val="50000"/>
                  </a:schemeClr>
                </a:solidFill>
              </a:rPr>
              <a:t> </a:t>
            </a:r>
            <a:r>
              <a:rPr lang="fr-FR" dirty="0" err="1" smtClean="0">
                <a:solidFill>
                  <a:schemeClr val="tx1">
                    <a:lumMod val="50000"/>
                    <a:lumOff val="50000"/>
                  </a:schemeClr>
                </a:solidFill>
              </a:rPr>
              <a:t>gewerkt</a:t>
            </a:r>
            <a:r>
              <a:rPr lang="fr-FR" dirty="0" smtClean="0">
                <a:solidFill>
                  <a:schemeClr val="tx1">
                    <a:lumMod val="50000"/>
                    <a:lumOff val="50000"/>
                  </a:schemeClr>
                </a:solidFill>
              </a:rPr>
              <a:t>, op </a:t>
            </a:r>
            <a:r>
              <a:rPr lang="fr-FR" dirty="0" err="1" smtClean="0">
                <a:solidFill>
                  <a:schemeClr val="tx1">
                    <a:lumMod val="50000"/>
                    <a:lumOff val="50000"/>
                  </a:schemeClr>
                </a:solidFill>
              </a:rPr>
              <a:t>voorwaarde</a:t>
            </a:r>
            <a:r>
              <a:rPr lang="fr-FR" dirty="0" smtClean="0">
                <a:solidFill>
                  <a:schemeClr val="tx1">
                    <a:lumMod val="50000"/>
                    <a:lumOff val="50000"/>
                  </a:schemeClr>
                </a:solidFill>
              </a:rPr>
              <a:t> </a:t>
            </a:r>
            <a:r>
              <a:rPr lang="fr-FR" dirty="0" err="1" smtClean="0">
                <a:solidFill>
                  <a:schemeClr val="tx1">
                    <a:lumMod val="50000"/>
                    <a:lumOff val="50000"/>
                  </a:schemeClr>
                </a:solidFill>
              </a:rPr>
              <a:t>dat</a:t>
            </a:r>
            <a:r>
              <a:rPr lang="fr-FR" dirty="0" smtClean="0">
                <a:solidFill>
                  <a:schemeClr val="tx1">
                    <a:lumMod val="50000"/>
                    <a:lumOff val="50000"/>
                  </a:schemeClr>
                </a:solidFill>
              </a:rPr>
              <a:t> </a:t>
            </a:r>
            <a:r>
              <a:rPr lang="fr-FR" dirty="0" err="1" smtClean="0">
                <a:solidFill>
                  <a:schemeClr val="tx1">
                    <a:lumMod val="50000"/>
                    <a:lumOff val="50000"/>
                  </a:schemeClr>
                </a:solidFill>
              </a:rPr>
              <a:t>hij</a:t>
            </a:r>
            <a:r>
              <a:rPr lang="fr-FR" dirty="0" smtClean="0">
                <a:solidFill>
                  <a:schemeClr val="tx1">
                    <a:lumMod val="50000"/>
                    <a:lumOff val="50000"/>
                  </a:schemeClr>
                </a:solidFill>
              </a:rPr>
              <a:t> </a:t>
            </a:r>
            <a:r>
              <a:rPr lang="fr-FR" dirty="0" err="1" smtClean="0">
                <a:solidFill>
                  <a:schemeClr val="tx1">
                    <a:lumMod val="50000"/>
                    <a:lumOff val="50000"/>
                  </a:schemeClr>
                </a:solidFill>
              </a:rPr>
              <a:t>geen</a:t>
            </a:r>
            <a:r>
              <a:rPr lang="fr-FR" dirty="0" smtClean="0">
                <a:solidFill>
                  <a:schemeClr val="tx1">
                    <a:lumMod val="50000"/>
                    <a:lumOff val="50000"/>
                  </a:schemeClr>
                </a:solidFill>
              </a:rPr>
              <a:t> </a:t>
            </a:r>
            <a:r>
              <a:rPr lang="fr-FR" dirty="0" err="1" smtClean="0">
                <a:solidFill>
                  <a:schemeClr val="tx1">
                    <a:lumMod val="50000"/>
                    <a:lumOff val="50000"/>
                  </a:schemeClr>
                </a:solidFill>
              </a:rPr>
              <a:t>gebruik</a:t>
            </a:r>
            <a:r>
              <a:rPr lang="fr-FR" dirty="0" smtClean="0">
                <a:solidFill>
                  <a:schemeClr val="tx1">
                    <a:lumMod val="50000"/>
                    <a:lumOff val="50000"/>
                  </a:schemeClr>
                </a:solidFill>
              </a:rPr>
              <a:t> </a:t>
            </a:r>
            <a:r>
              <a:rPr lang="fr-FR" dirty="0" err="1" smtClean="0">
                <a:solidFill>
                  <a:schemeClr val="tx1">
                    <a:lumMod val="50000"/>
                    <a:lumOff val="50000"/>
                  </a:schemeClr>
                </a:solidFill>
              </a:rPr>
              <a:t>maakt</a:t>
            </a:r>
            <a:r>
              <a:rPr lang="fr-FR" dirty="0" smtClean="0">
                <a:solidFill>
                  <a:schemeClr val="tx1">
                    <a:lumMod val="50000"/>
                    <a:lumOff val="50000"/>
                  </a:schemeClr>
                </a:solidFill>
              </a:rPr>
              <a:t> van </a:t>
            </a:r>
            <a:r>
              <a:rPr lang="fr-FR" dirty="0" err="1" smtClean="0">
                <a:solidFill>
                  <a:schemeClr val="tx1">
                    <a:lumMod val="50000"/>
                    <a:lumOff val="50000"/>
                  </a:schemeClr>
                </a:solidFill>
              </a:rPr>
              <a:t>een</a:t>
            </a:r>
            <a:r>
              <a:rPr lang="fr-FR" dirty="0" smtClean="0">
                <a:solidFill>
                  <a:schemeClr val="tx1">
                    <a:lumMod val="50000"/>
                    <a:lumOff val="50000"/>
                  </a:schemeClr>
                </a:solidFill>
              </a:rPr>
              <a:t> outplacement (</a:t>
            </a:r>
            <a:r>
              <a:rPr lang="fr-FR" dirty="0">
                <a:solidFill>
                  <a:schemeClr val="tx1">
                    <a:lumMod val="50000"/>
                    <a:lumOff val="50000"/>
                  </a:schemeClr>
                </a:solidFill>
              </a:rPr>
              <a:t>cat. 03) </a:t>
            </a:r>
          </a:p>
          <a:p>
            <a:pPr lvl="3">
              <a:buFont typeface="Wingdings" charset="2"/>
              <a:buChar char="q"/>
            </a:pPr>
            <a:r>
              <a:rPr lang="en-US" dirty="0">
                <a:solidFill>
                  <a:schemeClr val="tx1">
                    <a:lumMod val="50000"/>
                    <a:lumOff val="50000"/>
                  </a:schemeClr>
                </a:solidFill>
              </a:rPr>
              <a:t>w</a:t>
            </a:r>
            <a:r>
              <a:rPr lang="fr-FR" dirty="0" err="1" smtClean="0">
                <a:solidFill>
                  <a:schemeClr val="tx1">
                    <a:lumMod val="50000"/>
                    <a:lumOff val="50000"/>
                  </a:schemeClr>
                </a:solidFill>
              </a:rPr>
              <a:t>erkzoekende</a:t>
            </a:r>
            <a:r>
              <a:rPr lang="fr-FR" dirty="0" smtClean="0">
                <a:solidFill>
                  <a:schemeClr val="tx1">
                    <a:lumMod val="50000"/>
                    <a:lumOff val="50000"/>
                  </a:schemeClr>
                </a:solidFill>
              </a:rPr>
              <a:t> die </a:t>
            </a:r>
            <a:r>
              <a:rPr lang="fr-FR" dirty="0" err="1" smtClean="0">
                <a:solidFill>
                  <a:schemeClr val="tx1">
                    <a:lumMod val="50000"/>
                    <a:lumOff val="50000"/>
                  </a:schemeClr>
                </a:solidFill>
              </a:rPr>
              <a:t>een</a:t>
            </a:r>
            <a:r>
              <a:rPr lang="fr-FR" dirty="0" smtClean="0">
                <a:solidFill>
                  <a:schemeClr val="tx1">
                    <a:lumMod val="50000"/>
                    <a:lumOff val="50000"/>
                  </a:schemeClr>
                </a:solidFill>
              </a:rPr>
              <a:t> </a:t>
            </a:r>
            <a:r>
              <a:rPr lang="fr-FR" dirty="0" err="1" smtClean="0">
                <a:solidFill>
                  <a:schemeClr val="tx1">
                    <a:lumMod val="50000"/>
                    <a:lumOff val="50000"/>
                  </a:schemeClr>
                </a:solidFill>
              </a:rPr>
              <a:t>leefloon</a:t>
            </a:r>
            <a:r>
              <a:rPr lang="fr-FR" dirty="0" smtClean="0">
                <a:solidFill>
                  <a:schemeClr val="tx1">
                    <a:lumMod val="50000"/>
                    <a:lumOff val="50000"/>
                  </a:schemeClr>
                </a:solidFill>
              </a:rPr>
              <a:t> </a:t>
            </a:r>
            <a:r>
              <a:rPr lang="fr-FR" dirty="0" smtClean="0">
                <a:solidFill>
                  <a:schemeClr val="tx1">
                    <a:lumMod val="50000"/>
                    <a:lumOff val="50000"/>
                  </a:schemeClr>
                </a:solidFill>
              </a:rPr>
              <a:t>of </a:t>
            </a:r>
            <a:r>
              <a:rPr lang="fr-FR" dirty="0" err="1" smtClean="0">
                <a:solidFill>
                  <a:schemeClr val="tx1">
                    <a:lumMod val="50000"/>
                    <a:lumOff val="50000"/>
                  </a:schemeClr>
                </a:solidFill>
              </a:rPr>
              <a:t>een</a:t>
            </a:r>
            <a:r>
              <a:rPr lang="fr-FR" dirty="0" smtClean="0">
                <a:solidFill>
                  <a:schemeClr val="tx1">
                    <a:lumMod val="50000"/>
                    <a:lumOff val="50000"/>
                  </a:schemeClr>
                </a:solidFill>
              </a:rPr>
              <a:t> </a:t>
            </a:r>
            <a:r>
              <a:rPr lang="fr-FR" dirty="0" err="1" smtClean="0">
                <a:solidFill>
                  <a:schemeClr val="tx1">
                    <a:lumMod val="50000"/>
                    <a:lumOff val="50000"/>
                  </a:schemeClr>
                </a:solidFill>
              </a:rPr>
              <a:t>gelijkwaardige</a:t>
            </a:r>
            <a:r>
              <a:rPr lang="fr-FR" dirty="0" smtClean="0">
                <a:solidFill>
                  <a:schemeClr val="tx1">
                    <a:lumMod val="50000"/>
                    <a:lumOff val="50000"/>
                  </a:schemeClr>
                </a:solidFill>
              </a:rPr>
              <a:t> </a:t>
            </a:r>
            <a:r>
              <a:rPr lang="fr-FR" dirty="0" err="1" smtClean="0">
                <a:solidFill>
                  <a:schemeClr val="tx1">
                    <a:lumMod val="50000"/>
                    <a:lumOff val="50000"/>
                  </a:schemeClr>
                </a:solidFill>
              </a:rPr>
              <a:t>bijstand</a:t>
            </a:r>
            <a:r>
              <a:rPr lang="fr-FR" dirty="0" smtClean="0">
                <a:solidFill>
                  <a:schemeClr val="tx1">
                    <a:lumMod val="50000"/>
                    <a:lumOff val="50000"/>
                  </a:schemeClr>
                </a:solidFill>
              </a:rPr>
              <a:t> </a:t>
            </a:r>
            <a:r>
              <a:rPr lang="fr-FR" dirty="0" err="1" smtClean="0">
                <a:solidFill>
                  <a:schemeClr val="tx1">
                    <a:lumMod val="50000"/>
                    <a:lumOff val="50000"/>
                  </a:schemeClr>
                </a:solidFill>
              </a:rPr>
              <a:t>ontvangt</a:t>
            </a:r>
            <a:r>
              <a:rPr lang="fr-FR" dirty="0" smtClean="0">
                <a:solidFill>
                  <a:schemeClr val="tx1">
                    <a:lumMod val="50000"/>
                    <a:lumOff val="50000"/>
                  </a:schemeClr>
                </a:solidFill>
              </a:rPr>
              <a:t> (</a:t>
            </a:r>
            <a:r>
              <a:rPr lang="fr-FR" dirty="0">
                <a:solidFill>
                  <a:schemeClr val="tx1">
                    <a:lumMod val="50000"/>
                    <a:lumOff val="50000"/>
                  </a:schemeClr>
                </a:solidFill>
              </a:rPr>
              <a:t>cat. 05) </a:t>
            </a:r>
          </a:p>
          <a:p>
            <a:pPr lvl="3">
              <a:buFont typeface="Wingdings" charset="2"/>
              <a:buChar char="q"/>
            </a:pPr>
            <a:r>
              <a:rPr lang="en-US" dirty="0" smtClean="0">
                <a:solidFill>
                  <a:schemeClr val="tx1">
                    <a:lumMod val="50000"/>
                    <a:lumOff val="50000"/>
                  </a:schemeClr>
                </a:solidFill>
              </a:rPr>
              <a:t>W</a:t>
            </a:r>
            <a:r>
              <a:rPr lang="fr-FR" dirty="0" err="1" smtClean="0">
                <a:solidFill>
                  <a:schemeClr val="tx1">
                    <a:lumMod val="50000"/>
                    <a:lumOff val="50000"/>
                  </a:schemeClr>
                </a:solidFill>
              </a:rPr>
              <a:t>erkzoekende</a:t>
            </a:r>
            <a:r>
              <a:rPr lang="fr-FR" dirty="0" smtClean="0">
                <a:solidFill>
                  <a:schemeClr val="tx1">
                    <a:lumMod val="50000"/>
                    <a:lumOff val="50000"/>
                  </a:schemeClr>
                </a:solidFill>
              </a:rPr>
              <a:t> </a:t>
            </a:r>
            <a:r>
              <a:rPr lang="fr-FR" dirty="0" err="1" smtClean="0">
                <a:solidFill>
                  <a:schemeClr val="tx1">
                    <a:lumMod val="50000"/>
                    <a:lumOff val="50000"/>
                  </a:schemeClr>
                </a:solidFill>
              </a:rPr>
              <a:t>geregistreerd</a:t>
            </a:r>
            <a:r>
              <a:rPr lang="fr-FR" dirty="0" smtClean="0">
                <a:solidFill>
                  <a:schemeClr val="tx1">
                    <a:lumMod val="50000"/>
                    <a:lumOff val="50000"/>
                  </a:schemeClr>
                </a:solidFill>
              </a:rPr>
              <a:t> maar niet </a:t>
            </a:r>
            <a:r>
              <a:rPr lang="fr-FR" dirty="0" err="1" smtClean="0">
                <a:solidFill>
                  <a:schemeClr val="tx1">
                    <a:lumMod val="50000"/>
                    <a:lumOff val="50000"/>
                  </a:schemeClr>
                </a:solidFill>
              </a:rPr>
              <a:t>beschikbaar</a:t>
            </a:r>
            <a:r>
              <a:rPr lang="fr-FR" dirty="0" smtClean="0">
                <a:solidFill>
                  <a:schemeClr val="tx1">
                    <a:lumMod val="50000"/>
                    <a:lumOff val="50000"/>
                  </a:schemeClr>
                </a:solidFill>
              </a:rPr>
              <a:t> op de </a:t>
            </a:r>
            <a:r>
              <a:rPr lang="fr-FR" dirty="0" err="1" smtClean="0">
                <a:solidFill>
                  <a:schemeClr val="tx1">
                    <a:lumMod val="50000"/>
                    <a:lumOff val="50000"/>
                  </a:schemeClr>
                </a:solidFill>
              </a:rPr>
              <a:t>arbeidsmarkt</a:t>
            </a:r>
            <a:r>
              <a:rPr lang="fr-FR" dirty="0" smtClean="0">
                <a:solidFill>
                  <a:schemeClr val="tx1">
                    <a:lumMod val="50000"/>
                    <a:lumOff val="50000"/>
                  </a:schemeClr>
                </a:solidFill>
              </a:rPr>
              <a:t> (</a:t>
            </a:r>
            <a:r>
              <a:rPr lang="fr-FR" dirty="0">
                <a:solidFill>
                  <a:schemeClr val="tx1">
                    <a:lumMod val="50000"/>
                    <a:lumOff val="50000"/>
                  </a:schemeClr>
                </a:solidFill>
              </a:rPr>
              <a:t>cat. 16) </a:t>
            </a:r>
          </a:p>
          <a:p>
            <a:pPr lvl="3">
              <a:buFont typeface="Wingdings" charset="2"/>
              <a:buChar char="q"/>
            </a:pPr>
            <a:r>
              <a:rPr lang="en-US" dirty="0">
                <a:solidFill>
                  <a:schemeClr val="tx1">
                    <a:lumMod val="50000"/>
                    <a:lumOff val="50000"/>
                  </a:schemeClr>
                </a:solidFill>
              </a:rPr>
              <a:t>w</a:t>
            </a:r>
            <a:r>
              <a:rPr lang="fr-FR" dirty="0" err="1" smtClean="0">
                <a:solidFill>
                  <a:schemeClr val="tx1">
                    <a:lumMod val="50000"/>
                    <a:lumOff val="50000"/>
                  </a:schemeClr>
                </a:solidFill>
              </a:rPr>
              <a:t>erklozen</a:t>
            </a:r>
            <a:r>
              <a:rPr lang="fr-FR" dirty="0" smtClean="0">
                <a:solidFill>
                  <a:schemeClr val="tx1">
                    <a:lumMod val="50000"/>
                    <a:lumOff val="50000"/>
                  </a:schemeClr>
                </a:solidFill>
              </a:rPr>
              <a:t> EU </a:t>
            </a:r>
            <a:r>
              <a:rPr lang="fr-FR" dirty="0">
                <a:solidFill>
                  <a:schemeClr val="tx1">
                    <a:lumMod val="50000"/>
                    <a:lumOff val="50000"/>
                  </a:schemeClr>
                </a:solidFill>
              </a:rPr>
              <a:t>– export </a:t>
            </a:r>
            <a:r>
              <a:rPr lang="fr-FR" dirty="0" smtClean="0">
                <a:solidFill>
                  <a:schemeClr val="tx1">
                    <a:lumMod val="50000"/>
                    <a:lumOff val="50000"/>
                  </a:schemeClr>
                </a:solidFill>
              </a:rPr>
              <a:t>van </a:t>
            </a:r>
            <a:r>
              <a:rPr lang="fr-FR" dirty="0" err="1" smtClean="0">
                <a:solidFill>
                  <a:schemeClr val="tx1">
                    <a:lumMod val="50000"/>
                    <a:lumOff val="50000"/>
                  </a:schemeClr>
                </a:solidFill>
              </a:rPr>
              <a:t>werkloosheidsuitkeringen</a:t>
            </a:r>
            <a:r>
              <a:rPr lang="fr-FR" dirty="0" smtClean="0">
                <a:solidFill>
                  <a:schemeClr val="tx1">
                    <a:lumMod val="50000"/>
                    <a:lumOff val="50000"/>
                  </a:schemeClr>
                </a:solidFill>
              </a:rPr>
              <a:t> (</a:t>
            </a:r>
            <a:r>
              <a:rPr lang="fr-FR" dirty="0">
                <a:solidFill>
                  <a:schemeClr val="tx1">
                    <a:lumMod val="50000"/>
                    <a:lumOff val="50000"/>
                  </a:schemeClr>
                </a:solidFill>
              </a:rPr>
              <a:t>cat. 17</a:t>
            </a:r>
            <a:r>
              <a:rPr lang="fr-FR" dirty="0" smtClean="0">
                <a:solidFill>
                  <a:schemeClr val="tx1">
                    <a:lumMod val="50000"/>
                    <a:lumOff val="50000"/>
                  </a:schemeClr>
                </a:solidFill>
              </a:rPr>
              <a:t>)	 </a:t>
            </a:r>
            <a:endParaRPr lang="fr-FR" dirty="0">
              <a:solidFill>
                <a:schemeClr val="tx1">
                  <a:lumMod val="50000"/>
                  <a:lumOff val="50000"/>
                </a:schemeClr>
              </a:solidFill>
            </a:endParaRPr>
          </a:p>
          <a:p>
            <a:pPr lvl="3">
              <a:buFont typeface="Wingdings" charset="2"/>
              <a:buChar char="q"/>
            </a:pPr>
            <a:r>
              <a:rPr lang="en-US" dirty="0" err="1" smtClean="0">
                <a:solidFill>
                  <a:schemeClr val="tx1">
                    <a:lumMod val="50000"/>
                    <a:lumOff val="50000"/>
                  </a:schemeClr>
                </a:solidFill>
              </a:rPr>
              <a:t>personen</a:t>
            </a:r>
            <a:r>
              <a:rPr lang="en-US" dirty="0" smtClean="0">
                <a:solidFill>
                  <a:schemeClr val="tx1">
                    <a:lumMod val="50000"/>
                    <a:lumOff val="50000"/>
                  </a:schemeClr>
                </a:solidFill>
              </a:rPr>
              <a:t> die </a:t>
            </a:r>
            <a:r>
              <a:rPr lang="en-US" dirty="0" err="1" smtClean="0">
                <a:solidFill>
                  <a:schemeClr val="tx1">
                    <a:lumMod val="50000"/>
                    <a:lumOff val="50000"/>
                  </a:schemeClr>
                </a:solidFill>
              </a:rPr>
              <a:t>d</a:t>
            </a:r>
            <a:r>
              <a:rPr lang="en-US" dirty="0" err="1" smtClean="0">
                <a:solidFill>
                  <a:schemeClr val="tx1">
                    <a:lumMod val="50000"/>
                    <a:lumOff val="50000"/>
                  </a:schemeClr>
                </a:solidFill>
              </a:rPr>
              <a:t>eeltijds</a:t>
            </a:r>
            <a:r>
              <a:rPr lang="en-US" dirty="0" smtClean="0">
                <a:solidFill>
                  <a:schemeClr val="tx1">
                    <a:lumMod val="50000"/>
                    <a:lumOff val="50000"/>
                  </a:schemeClr>
                </a:solidFill>
              </a:rPr>
              <a:t> </a:t>
            </a:r>
            <a:r>
              <a:rPr lang="en-US" dirty="0" err="1" smtClean="0">
                <a:solidFill>
                  <a:schemeClr val="tx1">
                    <a:lumMod val="50000"/>
                    <a:lumOff val="50000"/>
                  </a:schemeClr>
                </a:solidFill>
              </a:rPr>
              <a:t>werken</a:t>
            </a:r>
            <a:r>
              <a:rPr lang="en-US" dirty="0" smtClean="0">
                <a:solidFill>
                  <a:schemeClr val="tx1">
                    <a:lumMod val="50000"/>
                    <a:lumOff val="50000"/>
                  </a:schemeClr>
                </a:solidFill>
              </a:rPr>
              <a:t> en </a:t>
            </a:r>
            <a:r>
              <a:rPr lang="en-US" dirty="0" err="1" smtClean="0">
                <a:solidFill>
                  <a:schemeClr val="tx1">
                    <a:lumMod val="50000"/>
                    <a:lumOff val="50000"/>
                  </a:schemeClr>
                </a:solidFill>
              </a:rPr>
              <a:t>werkloosheid</a:t>
            </a:r>
            <a:r>
              <a:rPr lang="en-US" dirty="0" smtClean="0">
                <a:solidFill>
                  <a:schemeClr val="tx1">
                    <a:lumMod val="50000"/>
                    <a:lumOff val="50000"/>
                  </a:schemeClr>
                </a:solidFill>
              </a:rPr>
              <a:t> </a:t>
            </a:r>
            <a:r>
              <a:rPr lang="en-US" dirty="0" err="1" smtClean="0">
                <a:solidFill>
                  <a:schemeClr val="tx1">
                    <a:lumMod val="50000"/>
                    <a:lumOff val="50000"/>
                  </a:schemeClr>
                </a:solidFill>
              </a:rPr>
              <a:t>ontvangen</a:t>
            </a:r>
            <a:r>
              <a:rPr lang="en-US" dirty="0" smtClean="0">
                <a:solidFill>
                  <a:schemeClr val="tx1">
                    <a:lumMod val="50000"/>
                    <a:lumOff val="50000"/>
                  </a:schemeClr>
                </a:solidFill>
              </a:rPr>
              <a:t> </a:t>
            </a:r>
            <a:r>
              <a:rPr lang="en-US" dirty="0" err="1" smtClean="0">
                <a:solidFill>
                  <a:schemeClr val="tx1">
                    <a:lumMod val="50000"/>
                    <a:lumOff val="50000"/>
                  </a:schemeClr>
                </a:solidFill>
              </a:rPr>
              <a:t>voor</a:t>
            </a:r>
            <a:r>
              <a:rPr lang="en-US" dirty="0" smtClean="0">
                <a:solidFill>
                  <a:schemeClr val="tx1">
                    <a:lumMod val="50000"/>
                    <a:lumOff val="50000"/>
                  </a:schemeClr>
                </a:solidFill>
              </a:rPr>
              <a:t> </a:t>
            </a:r>
            <a:r>
              <a:rPr lang="en-US" dirty="0" smtClean="0">
                <a:solidFill>
                  <a:schemeClr val="tx1">
                    <a:lumMod val="50000"/>
                    <a:lumOff val="50000"/>
                  </a:schemeClr>
                </a:solidFill>
              </a:rPr>
              <a:t>de </a:t>
            </a:r>
            <a:r>
              <a:rPr lang="en-US" dirty="0" err="1" smtClean="0">
                <a:solidFill>
                  <a:schemeClr val="tx1">
                    <a:lumMod val="50000"/>
                    <a:lumOff val="50000"/>
                  </a:schemeClr>
                </a:solidFill>
              </a:rPr>
              <a:t>andere</a:t>
            </a:r>
            <a:r>
              <a:rPr lang="en-US" dirty="0" smtClean="0">
                <a:solidFill>
                  <a:schemeClr val="tx1">
                    <a:lumMod val="50000"/>
                    <a:lumOff val="50000"/>
                  </a:schemeClr>
                </a:solidFill>
              </a:rPr>
              <a:t> </a:t>
            </a:r>
            <a:r>
              <a:rPr lang="en-US" dirty="0" err="1" smtClean="0">
                <a:solidFill>
                  <a:schemeClr val="tx1">
                    <a:lumMod val="50000"/>
                    <a:lumOff val="50000"/>
                  </a:schemeClr>
                </a:solidFill>
              </a:rPr>
              <a:t>helft</a:t>
            </a:r>
            <a:r>
              <a:rPr lang="en-US" dirty="0" smtClean="0">
                <a:solidFill>
                  <a:schemeClr val="tx1">
                    <a:lumMod val="50000"/>
                    <a:lumOff val="50000"/>
                  </a:schemeClr>
                </a:solidFill>
              </a:rPr>
              <a:t> </a:t>
            </a:r>
            <a:r>
              <a:rPr lang="fr-FR" dirty="0" smtClean="0">
                <a:solidFill>
                  <a:schemeClr val="tx1">
                    <a:lumMod val="50000"/>
                    <a:lumOff val="50000"/>
                  </a:schemeClr>
                </a:solidFill>
              </a:rPr>
              <a:t>(</a:t>
            </a:r>
            <a:r>
              <a:rPr lang="fr-FR" dirty="0">
                <a:solidFill>
                  <a:schemeClr val="tx1">
                    <a:lumMod val="50000"/>
                    <a:lumOff val="50000"/>
                  </a:schemeClr>
                </a:solidFill>
              </a:rPr>
              <a:t>cat 80 &amp; 82)</a:t>
            </a:r>
          </a:p>
          <a:p>
            <a:endParaRPr lang="fr-BE" i="1" dirty="0" smtClean="0"/>
          </a:p>
          <a:p>
            <a:r>
              <a:rPr lang="fr-BE" i="1" dirty="0" err="1">
                <a:solidFill>
                  <a:schemeClr val="tx1">
                    <a:lumMod val="50000"/>
                    <a:lumOff val="50000"/>
                  </a:schemeClr>
                </a:solidFill>
              </a:rPr>
              <a:t>Informatie</a:t>
            </a:r>
            <a:r>
              <a:rPr lang="fr-BE" i="1" dirty="0">
                <a:solidFill>
                  <a:schemeClr val="tx1">
                    <a:lumMod val="50000"/>
                    <a:lumOff val="50000"/>
                  </a:schemeClr>
                </a:solidFill>
              </a:rPr>
              <a:t> over outplacement </a:t>
            </a:r>
            <a:r>
              <a:rPr lang="fr-BE" i="1" dirty="0">
                <a:solidFill>
                  <a:schemeClr val="tx1">
                    <a:lumMod val="50000"/>
                    <a:lumOff val="50000"/>
                  </a:schemeClr>
                </a:solidFill>
                <a:hlinkClick r:id="rId4"/>
              </a:rPr>
              <a:t>SPF </a:t>
            </a:r>
            <a:r>
              <a:rPr lang="fr-BE" i="1" dirty="0">
                <a:solidFill>
                  <a:schemeClr val="tx1">
                    <a:lumMod val="50000"/>
                    <a:lumOff val="50000"/>
                  </a:schemeClr>
                </a:solidFill>
                <a:hlinkClick r:id="rId4"/>
              </a:rPr>
              <a:t>Emploi </a:t>
            </a:r>
            <a:r>
              <a:rPr lang="fr-BE" i="1" dirty="0">
                <a:solidFill>
                  <a:schemeClr val="tx1">
                    <a:lumMod val="50000"/>
                    <a:lumOff val="50000"/>
                  </a:schemeClr>
                </a:solidFill>
              </a:rPr>
              <a:t> + </a:t>
            </a:r>
            <a:r>
              <a:rPr lang="fr-BE" i="1" dirty="0">
                <a:solidFill>
                  <a:schemeClr val="tx1">
                    <a:lumMod val="50000"/>
                    <a:lumOff val="50000"/>
                  </a:schemeClr>
                </a:solidFill>
                <a:hlinkClick r:id="rId5"/>
              </a:rPr>
              <a:t>Actiris</a:t>
            </a:r>
            <a:r>
              <a:rPr lang="fr-BE" i="1" dirty="0">
                <a:solidFill>
                  <a:schemeClr val="tx1">
                    <a:lumMod val="50000"/>
                    <a:lumOff val="50000"/>
                  </a:schemeClr>
                </a:solidFill>
              </a:rPr>
              <a:t> </a:t>
            </a:r>
            <a:endParaRPr lang="fr-FR" i="1" dirty="0">
              <a:solidFill>
                <a:schemeClr val="tx1">
                  <a:lumMod val="50000"/>
                  <a:lumOff val="50000"/>
                </a:schemeClr>
              </a:solidFill>
            </a:endParaRPr>
          </a:p>
          <a:p>
            <a:pPr lvl="1">
              <a:buFont typeface="Arial" panose="020B0604020202020204" pitchFamily="34" charset="0"/>
              <a:buChar char="•"/>
            </a:pPr>
            <a:endParaRPr lang="fr-BE" dirty="0">
              <a:solidFill>
                <a:srgbClr val="000000"/>
              </a:solidFill>
            </a:endParaRPr>
          </a:p>
          <a:p>
            <a:pPr defTabSz="914400" fontAlgn="base">
              <a:spcBef>
                <a:spcPct val="0"/>
              </a:spcBef>
              <a:spcAft>
                <a:spcPct val="0"/>
              </a:spcAft>
              <a:buFontTx/>
              <a:buChar char="•"/>
              <a:defRPr/>
            </a:pPr>
            <a:endParaRPr lang="fr-FR" sz="1600" dirty="0" smtClean="0">
              <a:solidFill>
                <a:schemeClr val="bg1">
                  <a:lumMod val="50000"/>
                </a:schemeClr>
              </a:solidFill>
            </a:endParaRPr>
          </a:p>
        </p:txBody>
      </p:sp>
    </p:spTree>
    <p:extLst>
      <p:ext uri="{BB962C8B-B14F-4D97-AF65-F5344CB8AC3E}">
        <p14:creationId xmlns:p14="http://schemas.microsoft.com/office/powerpoint/2010/main" val="275388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522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Beschrijving van de begeleiding</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21</a:t>
            </a:fld>
            <a:endParaRPr lang="fr-FR" dirty="0"/>
          </a:p>
        </p:txBody>
      </p:sp>
      <p:sp>
        <p:nvSpPr>
          <p:cNvPr id="3" name="Rectangle 2"/>
          <p:cNvSpPr/>
          <p:nvPr/>
        </p:nvSpPr>
        <p:spPr>
          <a:xfrm>
            <a:off x="406400" y="962810"/>
            <a:ext cx="8521700" cy="3693319"/>
          </a:xfrm>
          <a:prstGeom prst="rect">
            <a:avLst/>
          </a:prstGeom>
        </p:spPr>
        <p:txBody>
          <a:bodyPr wrap="square">
            <a:spAutoFit/>
          </a:bodyPr>
          <a:lstStyle/>
          <a:p>
            <a:endParaRPr lang="fr-FR" dirty="0" smtClean="0"/>
          </a:p>
          <a:p>
            <a:pPr>
              <a:defRPr/>
            </a:pPr>
            <a:r>
              <a:rPr lang="fr-FR" dirty="0" smtClean="0">
                <a:solidFill>
                  <a:srgbClr val="7F7F7F"/>
                </a:solidFill>
                <a:latin typeface="Wingdings"/>
                <a:ea typeface="Wingdings"/>
                <a:cs typeface="Wingdings"/>
                <a:sym typeface="Wingdings"/>
              </a:rPr>
              <a:t></a:t>
            </a:r>
            <a:r>
              <a:rPr lang="fr-FR" dirty="0" smtClean="0">
                <a:solidFill>
                  <a:srgbClr val="7F7F7F"/>
                </a:solidFill>
                <a:latin typeface="Arial"/>
                <a:cs typeface="Arial"/>
                <a:sym typeface="Wingdings"/>
              </a:rPr>
              <a:t>  </a:t>
            </a:r>
            <a:r>
              <a:rPr lang="fr-BE" dirty="0" err="1" smtClean="0">
                <a:solidFill>
                  <a:srgbClr val="7F8386"/>
                </a:solidFill>
                <a:latin typeface="Arial"/>
                <a:cs typeface="Arial"/>
              </a:rPr>
              <a:t>Begeleiding</a:t>
            </a:r>
            <a:r>
              <a:rPr lang="fr-BE" dirty="0" smtClean="0">
                <a:solidFill>
                  <a:srgbClr val="7F8386"/>
                </a:solidFill>
                <a:latin typeface="Arial"/>
                <a:cs typeface="Arial"/>
              </a:rPr>
              <a:t> </a:t>
            </a:r>
            <a:r>
              <a:rPr lang="fr-BE" dirty="0">
                <a:solidFill>
                  <a:srgbClr val="7F8386"/>
                </a:solidFill>
                <a:latin typeface="Arial"/>
                <a:cs typeface="Arial"/>
              </a:rPr>
              <a:t>van de </a:t>
            </a:r>
            <a:r>
              <a:rPr lang="fr-BE" b="1" dirty="0" smtClean="0">
                <a:solidFill>
                  <a:srgbClr val="7F8386"/>
                </a:solidFill>
                <a:latin typeface="Arial"/>
                <a:cs typeface="Arial"/>
              </a:rPr>
              <a:t>werkzoekenden</a:t>
            </a:r>
            <a:r>
              <a:rPr lang="fr-BE" dirty="0" smtClean="0">
                <a:solidFill>
                  <a:srgbClr val="7F8386"/>
                </a:solidFill>
                <a:latin typeface="Arial"/>
                <a:cs typeface="Arial"/>
              </a:rPr>
              <a:t> </a:t>
            </a:r>
            <a:r>
              <a:rPr lang="fr-BE" dirty="0">
                <a:solidFill>
                  <a:srgbClr val="7F8386"/>
                </a:solidFill>
                <a:latin typeface="Arial"/>
                <a:cs typeface="Arial"/>
              </a:rPr>
              <a:t>- 5 fasen</a:t>
            </a:r>
          </a:p>
          <a:p>
            <a:pPr marL="742950" lvl="1" indent="-285750">
              <a:buFont typeface="Arial" panose="020B0604020202020204" pitchFamily="34" charset="0"/>
              <a:buChar char="•"/>
              <a:defRPr/>
            </a:pPr>
            <a:r>
              <a:rPr lang="fr-BE" dirty="0">
                <a:solidFill>
                  <a:srgbClr val="7F8386"/>
                </a:solidFill>
                <a:latin typeface="Arial"/>
                <a:cs typeface="Arial"/>
              </a:rPr>
              <a:t>Onthaal en analyse van de vraag (verplicht)</a:t>
            </a:r>
          </a:p>
          <a:p>
            <a:pPr marL="742950" lvl="1" indent="-285750">
              <a:buFont typeface="Arial" panose="020B0604020202020204" pitchFamily="34" charset="0"/>
              <a:buChar char="•"/>
              <a:defRPr/>
            </a:pPr>
            <a:r>
              <a:rPr lang="fr-BE" dirty="0" err="1" smtClean="0">
                <a:solidFill>
                  <a:srgbClr val="7F8386"/>
                </a:solidFill>
                <a:latin typeface="Arial"/>
                <a:cs typeface="Arial"/>
              </a:rPr>
              <a:t>Persoonlijke</a:t>
            </a:r>
            <a:r>
              <a:rPr lang="fr-BE" dirty="0" smtClean="0">
                <a:solidFill>
                  <a:srgbClr val="7F8386"/>
                </a:solidFill>
                <a:latin typeface="Arial"/>
                <a:cs typeface="Arial"/>
              </a:rPr>
              <a:t> </a:t>
            </a:r>
            <a:r>
              <a:rPr lang="fr-BE" dirty="0">
                <a:solidFill>
                  <a:srgbClr val="7F8386"/>
                </a:solidFill>
                <a:latin typeface="Arial"/>
                <a:cs typeface="Arial"/>
              </a:rPr>
              <a:t>en </a:t>
            </a:r>
            <a:r>
              <a:rPr lang="fr-BE" dirty="0" err="1" smtClean="0">
                <a:solidFill>
                  <a:srgbClr val="7F8386"/>
                </a:solidFill>
                <a:latin typeface="Arial"/>
                <a:cs typeface="Arial"/>
              </a:rPr>
              <a:t>professionele</a:t>
            </a:r>
            <a:r>
              <a:rPr lang="fr-BE" dirty="0" smtClean="0">
                <a:solidFill>
                  <a:srgbClr val="7F8386"/>
                </a:solidFill>
                <a:latin typeface="Arial"/>
                <a:cs typeface="Arial"/>
              </a:rPr>
              <a:t> balans</a:t>
            </a:r>
            <a:endParaRPr lang="fr-BE" dirty="0">
              <a:solidFill>
                <a:srgbClr val="7F8386"/>
              </a:solidFill>
              <a:latin typeface="Arial"/>
              <a:cs typeface="Arial"/>
            </a:endParaRPr>
          </a:p>
          <a:p>
            <a:pPr marL="742950" lvl="1" indent="-285750">
              <a:buFont typeface="Arial" panose="020B0604020202020204" pitchFamily="34" charset="0"/>
              <a:buChar char="•"/>
              <a:defRPr/>
            </a:pPr>
            <a:r>
              <a:rPr lang="fr-BE" dirty="0">
                <a:solidFill>
                  <a:srgbClr val="7F8386"/>
                </a:solidFill>
                <a:latin typeface="Arial"/>
                <a:cs typeface="Arial"/>
              </a:rPr>
              <a:t>Uitwerking van een beroepsproject </a:t>
            </a:r>
            <a:endParaRPr lang="fr-BE" dirty="0" smtClean="0">
              <a:solidFill>
                <a:srgbClr val="7F8386"/>
              </a:solidFill>
              <a:latin typeface="Arial"/>
              <a:cs typeface="Arial"/>
            </a:endParaRPr>
          </a:p>
          <a:p>
            <a:pPr marL="742950" lvl="1" indent="-285750">
              <a:buFont typeface="Arial" panose="020B0604020202020204" pitchFamily="34" charset="0"/>
              <a:buChar char="•"/>
              <a:defRPr/>
            </a:pPr>
            <a:r>
              <a:rPr lang="fr-BE" dirty="0" smtClean="0">
                <a:solidFill>
                  <a:srgbClr val="7F8386"/>
                </a:solidFill>
                <a:latin typeface="Arial"/>
                <a:cs typeface="Arial"/>
              </a:rPr>
              <a:t>Competentieversterking </a:t>
            </a:r>
          </a:p>
          <a:p>
            <a:pPr marL="742950" lvl="1" indent="-285750">
              <a:buFont typeface="Arial" panose="020B0604020202020204" pitchFamily="34" charset="0"/>
              <a:buChar char="•"/>
              <a:defRPr/>
            </a:pPr>
            <a:r>
              <a:rPr lang="fr-BE" dirty="0" smtClean="0">
                <a:solidFill>
                  <a:srgbClr val="7F8386"/>
                </a:solidFill>
                <a:latin typeface="Arial"/>
                <a:cs typeface="Arial"/>
              </a:rPr>
              <a:t>Instrumentarium </a:t>
            </a:r>
            <a:r>
              <a:rPr lang="fr-BE" dirty="0">
                <a:solidFill>
                  <a:srgbClr val="7F8386"/>
                </a:solidFill>
                <a:latin typeface="Arial"/>
                <a:cs typeface="Arial"/>
              </a:rPr>
              <a:t>en begeleiding naar werk</a:t>
            </a:r>
          </a:p>
          <a:p>
            <a:endParaRPr lang="fr-FR" dirty="0" smtClean="0">
              <a:solidFill>
                <a:srgbClr val="7F7F7F"/>
              </a:solidFill>
              <a:latin typeface="Arial"/>
              <a:cs typeface="Arial"/>
            </a:endParaRPr>
          </a:p>
          <a:p>
            <a:pPr marL="285750" indent="-285750">
              <a:buFont typeface="Wingdings" charset="0"/>
              <a:buChar char="u"/>
            </a:pPr>
            <a:r>
              <a:rPr lang="fr-FR" dirty="0" smtClean="0">
                <a:solidFill>
                  <a:srgbClr val="7F7F7F"/>
                </a:solidFill>
                <a:latin typeface="Arial"/>
                <a:cs typeface="Arial"/>
              </a:rPr>
              <a:t> De </a:t>
            </a:r>
            <a:r>
              <a:rPr lang="fr-FR" dirty="0" err="1" smtClean="0">
                <a:solidFill>
                  <a:srgbClr val="7F7F7F"/>
                </a:solidFill>
                <a:latin typeface="Arial"/>
                <a:cs typeface="Arial"/>
              </a:rPr>
              <a:t>articulatie</a:t>
            </a:r>
            <a:r>
              <a:rPr lang="fr-FR" dirty="0" smtClean="0">
                <a:solidFill>
                  <a:srgbClr val="7F7F7F"/>
                </a:solidFill>
                <a:latin typeface="Arial"/>
                <a:cs typeface="Arial"/>
              </a:rPr>
              <a:t> van de </a:t>
            </a:r>
            <a:r>
              <a:rPr lang="fr-FR" dirty="0" err="1" smtClean="0">
                <a:solidFill>
                  <a:srgbClr val="7F7F7F"/>
                </a:solidFill>
                <a:latin typeface="Arial"/>
                <a:cs typeface="Arial"/>
              </a:rPr>
              <a:t>fasen</a:t>
            </a:r>
            <a:r>
              <a:rPr lang="fr-FR" dirty="0" smtClean="0">
                <a:solidFill>
                  <a:srgbClr val="7F7F7F"/>
                </a:solidFill>
                <a:latin typeface="Arial"/>
                <a:cs typeface="Arial"/>
              </a:rPr>
              <a:t> </a:t>
            </a:r>
            <a:r>
              <a:rPr lang="fr-FR" dirty="0" err="1" smtClean="0">
                <a:solidFill>
                  <a:srgbClr val="7F7F7F"/>
                </a:solidFill>
                <a:latin typeface="Arial"/>
                <a:cs typeface="Arial"/>
              </a:rPr>
              <a:t>is</a:t>
            </a:r>
            <a:r>
              <a:rPr lang="fr-FR" dirty="0" smtClean="0">
                <a:solidFill>
                  <a:srgbClr val="7F7F7F"/>
                </a:solidFill>
                <a:latin typeface="Arial"/>
                <a:cs typeface="Arial"/>
              </a:rPr>
              <a:t> niet </a:t>
            </a:r>
            <a:r>
              <a:rPr lang="fr-FR" dirty="0" err="1" smtClean="0">
                <a:solidFill>
                  <a:srgbClr val="7F7F7F"/>
                </a:solidFill>
                <a:latin typeface="Arial"/>
                <a:cs typeface="Arial"/>
              </a:rPr>
              <a:t>lineair</a:t>
            </a:r>
            <a:r>
              <a:rPr lang="fr-FR" dirty="0" smtClean="0">
                <a:solidFill>
                  <a:srgbClr val="7F7F7F"/>
                </a:solidFill>
                <a:latin typeface="Arial"/>
                <a:cs typeface="Arial"/>
              </a:rPr>
              <a:t>: </a:t>
            </a:r>
            <a:r>
              <a:rPr lang="fr-FR" dirty="0" err="1" smtClean="0">
                <a:solidFill>
                  <a:srgbClr val="7F7F7F"/>
                </a:solidFill>
                <a:latin typeface="Arial"/>
                <a:cs typeface="Arial"/>
              </a:rPr>
              <a:t>ze</a:t>
            </a:r>
            <a:r>
              <a:rPr lang="fr-FR" dirty="0" smtClean="0">
                <a:solidFill>
                  <a:srgbClr val="7F7F7F"/>
                </a:solidFill>
                <a:latin typeface="Arial"/>
                <a:cs typeface="Arial"/>
              </a:rPr>
              <a:t> </a:t>
            </a:r>
            <a:r>
              <a:rPr lang="fr-FR" dirty="0" err="1" smtClean="0">
                <a:solidFill>
                  <a:srgbClr val="7F7F7F"/>
                </a:solidFill>
                <a:latin typeface="Arial"/>
                <a:cs typeface="Arial"/>
              </a:rPr>
              <a:t>kunnen</a:t>
            </a:r>
            <a:r>
              <a:rPr lang="fr-FR" dirty="0" smtClean="0">
                <a:solidFill>
                  <a:srgbClr val="7F7F7F"/>
                </a:solidFill>
                <a:latin typeface="Arial"/>
                <a:cs typeface="Arial"/>
              </a:rPr>
              <a:t> </a:t>
            </a:r>
            <a:r>
              <a:rPr lang="fr-FR" dirty="0" err="1" smtClean="0">
                <a:solidFill>
                  <a:srgbClr val="7F7F7F"/>
                </a:solidFill>
                <a:latin typeface="Arial"/>
                <a:cs typeface="Arial"/>
              </a:rPr>
              <a:t>parallel</a:t>
            </a:r>
            <a:r>
              <a:rPr lang="fr-FR" dirty="0" smtClean="0">
                <a:solidFill>
                  <a:srgbClr val="7F7F7F"/>
                </a:solidFill>
                <a:latin typeface="Arial"/>
                <a:cs typeface="Arial"/>
              </a:rPr>
              <a:t> </a:t>
            </a:r>
            <a:r>
              <a:rPr lang="fr-FR" dirty="0" err="1" smtClean="0">
                <a:solidFill>
                  <a:srgbClr val="7F7F7F"/>
                </a:solidFill>
                <a:latin typeface="Arial"/>
                <a:cs typeface="Arial"/>
              </a:rPr>
              <a:t>worden</a:t>
            </a:r>
            <a:r>
              <a:rPr lang="fr-FR" dirty="0" smtClean="0">
                <a:solidFill>
                  <a:srgbClr val="7F7F7F"/>
                </a:solidFill>
                <a:latin typeface="Arial"/>
                <a:cs typeface="Arial"/>
              </a:rPr>
              <a:t> </a:t>
            </a:r>
            <a:r>
              <a:rPr lang="fr-FR" dirty="0" err="1" smtClean="0">
                <a:solidFill>
                  <a:srgbClr val="7F7F7F"/>
                </a:solidFill>
                <a:latin typeface="Arial"/>
                <a:cs typeface="Arial"/>
              </a:rPr>
              <a:t>uitgevoerd</a:t>
            </a:r>
            <a:r>
              <a:rPr lang="fr-FR" dirty="0" smtClean="0">
                <a:solidFill>
                  <a:srgbClr val="7F7F7F"/>
                </a:solidFill>
                <a:latin typeface="Arial"/>
                <a:cs typeface="Arial"/>
              </a:rPr>
              <a:t>, of in </a:t>
            </a:r>
            <a:r>
              <a:rPr lang="fr-FR" dirty="0" err="1" smtClean="0">
                <a:solidFill>
                  <a:srgbClr val="7F7F7F"/>
                </a:solidFill>
                <a:latin typeface="Arial"/>
                <a:cs typeface="Arial"/>
              </a:rPr>
              <a:t>sommige</a:t>
            </a:r>
            <a:r>
              <a:rPr lang="fr-FR" dirty="0" smtClean="0">
                <a:solidFill>
                  <a:srgbClr val="7F7F7F"/>
                </a:solidFill>
                <a:latin typeface="Arial"/>
                <a:cs typeface="Arial"/>
              </a:rPr>
              <a:t> </a:t>
            </a:r>
            <a:r>
              <a:rPr lang="fr-FR" dirty="0" err="1" smtClean="0">
                <a:solidFill>
                  <a:srgbClr val="7F7F7F"/>
                </a:solidFill>
                <a:latin typeface="Arial"/>
                <a:cs typeface="Arial"/>
              </a:rPr>
              <a:t>aspecten</a:t>
            </a:r>
            <a:r>
              <a:rPr lang="fr-FR" dirty="0" smtClean="0">
                <a:solidFill>
                  <a:srgbClr val="7F7F7F"/>
                </a:solidFill>
                <a:latin typeface="Arial"/>
                <a:cs typeface="Arial"/>
              </a:rPr>
              <a:t> </a:t>
            </a:r>
            <a:r>
              <a:rPr lang="fr-FR" dirty="0" err="1" smtClean="0">
                <a:solidFill>
                  <a:srgbClr val="7F7F7F"/>
                </a:solidFill>
                <a:latin typeface="Arial"/>
                <a:cs typeface="Arial"/>
              </a:rPr>
              <a:t>overlappen</a:t>
            </a:r>
            <a:endParaRPr lang="fr-FR" sz="2400" dirty="0">
              <a:solidFill>
                <a:srgbClr val="7F7F7F"/>
              </a:solidFill>
              <a:latin typeface="Arial"/>
              <a:cs typeface="Arial"/>
            </a:endParaRPr>
          </a:p>
          <a:p>
            <a:pPr lvl="0"/>
            <a:endParaRPr lang="fr-FR" dirty="0">
              <a:solidFill>
                <a:srgbClr val="7F7F7F"/>
              </a:solidFill>
              <a:latin typeface="Arial"/>
              <a:cs typeface="Arial"/>
            </a:endParaRPr>
          </a:p>
          <a:p>
            <a:r>
              <a:rPr lang="fr-FR" dirty="0" smtClean="0">
                <a:solidFill>
                  <a:srgbClr val="7F7F7F"/>
                </a:solidFill>
                <a:latin typeface="Wingdings"/>
                <a:ea typeface="Wingdings"/>
                <a:cs typeface="Wingdings"/>
                <a:sym typeface="Wingdings"/>
              </a:rPr>
              <a:t> </a:t>
            </a:r>
            <a:r>
              <a:rPr lang="fr-FR" dirty="0" smtClean="0">
                <a:solidFill>
                  <a:srgbClr val="7F7F7F"/>
                </a:solidFill>
                <a:latin typeface="Arial"/>
                <a:cs typeface="Arial"/>
              </a:rPr>
              <a:t>De maximale </a:t>
            </a:r>
            <a:r>
              <a:rPr lang="fr-FR" dirty="0" err="1" smtClean="0">
                <a:solidFill>
                  <a:srgbClr val="7F7F7F"/>
                </a:solidFill>
                <a:latin typeface="Arial"/>
                <a:cs typeface="Arial"/>
              </a:rPr>
              <a:t>duur</a:t>
            </a:r>
            <a:r>
              <a:rPr lang="fr-FR" dirty="0" smtClean="0">
                <a:solidFill>
                  <a:srgbClr val="7F7F7F"/>
                </a:solidFill>
                <a:latin typeface="Arial"/>
                <a:cs typeface="Arial"/>
              </a:rPr>
              <a:t> van </a:t>
            </a:r>
            <a:r>
              <a:rPr lang="fr-FR" dirty="0" err="1" smtClean="0">
                <a:solidFill>
                  <a:srgbClr val="7F7F7F"/>
                </a:solidFill>
                <a:latin typeface="Arial"/>
                <a:cs typeface="Arial"/>
              </a:rPr>
              <a:t>een</a:t>
            </a:r>
            <a:r>
              <a:rPr lang="fr-FR" dirty="0" smtClean="0">
                <a:solidFill>
                  <a:srgbClr val="7F7F7F"/>
                </a:solidFill>
                <a:latin typeface="Arial"/>
                <a:cs typeface="Arial"/>
              </a:rPr>
              <a:t> </a:t>
            </a:r>
            <a:r>
              <a:rPr lang="fr-FR" dirty="0" err="1" smtClean="0">
                <a:solidFill>
                  <a:srgbClr val="7F7F7F"/>
                </a:solidFill>
                <a:latin typeface="Arial"/>
                <a:cs typeface="Arial"/>
              </a:rPr>
              <a:t>begeleiding</a:t>
            </a:r>
            <a:r>
              <a:rPr lang="fr-FR" dirty="0" smtClean="0">
                <a:solidFill>
                  <a:srgbClr val="7F7F7F"/>
                </a:solidFill>
                <a:latin typeface="Arial"/>
                <a:cs typeface="Arial"/>
              </a:rPr>
              <a:t> </a:t>
            </a:r>
            <a:r>
              <a:rPr lang="fr-FR" dirty="0" err="1" smtClean="0">
                <a:solidFill>
                  <a:srgbClr val="7F7F7F"/>
                </a:solidFill>
                <a:latin typeface="Arial"/>
                <a:cs typeface="Arial"/>
              </a:rPr>
              <a:t>is</a:t>
            </a:r>
            <a:r>
              <a:rPr lang="fr-FR" dirty="0" smtClean="0">
                <a:solidFill>
                  <a:srgbClr val="7F7F7F"/>
                </a:solidFill>
                <a:latin typeface="Arial"/>
                <a:cs typeface="Arial"/>
              </a:rPr>
              <a:t> </a:t>
            </a:r>
            <a:r>
              <a:rPr lang="fr-FR" dirty="0" err="1" smtClean="0">
                <a:solidFill>
                  <a:srgbClr val="7F7F7F"/>
                </a:solidFill>
                <a:latin typeface="Arial"/>
                <a:cs typeface="Arial"/>
              </a:rPr>
              <a:t>beperkt</a:t>
            </a:r>
            <a:r>
              <a:rPr lang="fr-FR" dirty="0" smtClean="0">
                <a:solidFill>
                  <a:srgbClr val="7F7F7F"/>
                </a:solidFill>
                <a:latin typeface="Arial"/>
                <a:cs typeface="Arial"/>
              </a:rPr>
              <a:t> </a:t>
            </a:r>
            <a:r>
              <a:rPr lang="fr-FR" dirty="0" err="1" smtClean="0">
                <a:solidFill>
                  <a:srgbClr val="7F7F7F"/>
                </a:solidFill>
                <a:latin typeface="Arial"/>
                <a:cs typeface="Arial"/>
              </a:rPr>
              <a:t>tot</a:t>
            </a:r>
            <a:r>
              <a:rPr lang="fr-FR" dirty="0" smtClean="0">
                <a:solidFill>
                  <a:srgbClr val="7F7F7F"/>
                </a:solidFill>
                <a:latin typeface="Arial"/>
                <a:cs typeface="Arial"/>
              </a:rPr>
              <a:t> 12 </a:t>
            </a:r>
            <a:r>
              <a:rPr lang="fr-FR" dirty="0" err="1" smtClean="0">
                <a:solidFill>
                  <a:srgbClr val="7F7F7F"/>
                </a:solidFill>
                <a:latin typeface="Arial"/>
                <a:cs typeface="Arial"/>
              </a:rPr>
              <a:t>maanden</a:t>
            </a:r>
            <a:r>
              <a:rPr lang="fr-FR" dirty="0" smtClean="0">
                <a:solidFill>
                  <a:srgbClr val="7F7F7F"/>
                </a:solidFill>
                <a:latin typeface="Arial"/>
                <a:cs typeface="Arial"/>
              </a:rPr>
              <a:t>, met </a:t>
            </a:r>
            <a:r>
              <a:rPr lang="fr-FR" dirty="0" err="1" smtClean="0">
                <a:solidFill>
                  <a:srgbClr val="7F7F7F"/>
                </a:solidFill>
                <a:latin typeface="Arial"/>
                <a:cs typeface="Arial"/>
              </a:rPr>
              <a:t>een</a:t>
            </a:r>
            <a:r>
              <a:rPr lang="fr-FR" dirty="0" smtClean="0">
                <a:solidFill>
                  <a:srgbClr val="7F7F7F"/>
                </a:solidFill>
                <a:latin typeface="Arial"/>
                <a:cs typeface="Arial"/>
              </a:rPr>
              <a:t> </a:t>
            </a:r>
            <a:r>
              <a:rPr lang="fr-FR" dirty="0" err="1" smtClean="0">
                <a:solidFill>
                  <a:srgbClr val="7F7F7F"/>
                </a:solidFill>
                <a:latin typeface="Arial"/>
                <a:cs typeface="Arial"/>
              </a:rPr>
              <a:t>mogelijke</a:t>
            </a:r>
            <a:r>
              <a:rPr lang="fr-FR" dirty="0" smtClean="0">
                <a:solidFill>
                  <a:srgbClr val="7F7F7F"/>
                </a:solidFill>
                <a:latin typeface="Arial"/>
                <a:cs typeface="Arial"/>
              </a:rPr>
              <a:t> </a:t>
            </a:r>
            <a:r>
              <a:rPr lang="fr-FR" dirty="0" err="1" smtClean="0">
                <a:solidFill>
                  <a:srgbClr val="7F7F7F"/>
                </a:solidFill>
                <a:latin typeface="Arial"/>
                <a:cs typeface="Arial"/>
              </a:rPr>
              <a:t>verlenging</a:t>
            </a:r>
            <a:r>
              <a:rPr lang="fr-FR" dirty="0" smtClean="0">
                <a:solidFill>
                  <a:srgbClr val="7F7F7F"/>
                </a:solidFill>
                <a:latin typeface="Arial"/>
                <a:cs typeface="Arial"/>
              </a:rPr>
              <a:t> van 6 </a:t>
            </a:r>
            <a:r>
              <a:rPr lang="fr-FR" dirty="0" err="1" smtClean="0">
                <a:solidFill>
                  <a:srgbClr val="7F7F7F"/>
                </a:solidFill>
                <a:latin typeface="Arial"/>
                <a:cs typeface="Arial"/>
              </a:rPr>
              <a:t>maanden</a:t>
            </a:r>
            <a:endParaRPr lang="fr-FR" dirty="0">
              <a:solidFill>
                <a:srgbClr val="7F7F7F"/>
              </a:solidFill>
              <a:latin typeface="Arial"/>
              <a:cs typeface="Arial"/>
            </a:endParaRPr>
          </a:p>
        </p:txBody>
      </p:sp>
    </p:spTree>
    <p:extLst>
      <p:ext uri="{BB962C8B-B14F-4D97-AF65-F5344CB8AC3E}">
        <p14:creationId xmlns:p14="http://schemas.microsoft.com/office/powerpoint/2010/main" val="32348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Kwaliteitsvolle ondersteuning</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22</a:t>
            </a:fld>
            <a:endParaRPr lang="fr-FR" dirty="0"/>
          </a:p>
        </p:txBody>
      </p:sp>
      <p:sp>
        <p:nvSpPr>
          <p:cNvPr id="10" name="Text Box 6"/>
          <p:cNvSpPr txBox="1">
            <a:spLocks noChangeArrowheads="1"/>
          </p:cNvSpPr>
          <p:nvPr/>
        </p:nvSpPr>
        <p:spPr bwMode="auto">
          <a:xfrm>
            <a:off x="596901" y="1405523"/>
            <a:ext cx="8343899"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r>
              <a:rPr lang="fr-BE" dirty="0" smtClean="0">
                <a:solidFill>
                  <a:srgbClr val="6D6E71"/>
                </a:solidFill>
                <a:latin typeface="Wingdings"/>
                <a:ea typeface="Wingdings"/>
                <a:cs typeface="Wingdings"/>
                <a:sym typeface="Wingdings"/>
              </a:rPr>
              <a:t> </a:t>
            </a:r>
            <a:r>
              <a:rPr lang="fr-BE" dirty="0">
                <a:solidFill>
                  <a:srgbClr val="7F8386"/>
                </a:solidFill>
              </a:rPr>
              <a:t>De methodologie is vrij maar moet volgende principes respecteren:</a:t>
            </a:r>
          </a:p>
          <a:p>
            <a:pPr marL="742950" lvl="1" indent="-285750">
              <a:buFont typeface="Arial" charset="0"/>
              <a:buChar char="•"/>
            </a:pPr>
            <a:endParaRPr lang="fr-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smtClean="0">
                <a:solidFill>
                  <a:srgbClr val="7F8386"/>
                </a:solidFill>
              </a:rPr>
              <a:t>persoonlijke begeleiding</a:t>
            </a:r>
            <a:endParaRPr lang="nl-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smtClean="0">
                <a:solidFill>
                  <a:srgbClr val="7F8386"/>
                </a:solidFill>
              </a:rPr>
              <a:t>valorisatie </a:t>
            </a:r>
            <a:r>
              <a:rPr lang="nl-NL" dirty="0">
                <a:solidFill>
                  <a:srgbClr val="7F8386"/>
                </a:solidFill>
              </a:rPr>
              <a:t>van de persoon (pedagogie van het slagen</a:t>
            </a:r>
            <a:r>
              <a:rPr lang="nl-NL" dirty="0" smtClean="0">
                <a:solidFill>
                  <a:srgbClr val="7F8386"/>
                </a:solidFill>
              </a:rPr>
              <a:t>)</a:t>
            </a:r>
            <a:endParaRPr lang="nl-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smtClean="0">
                <a:solidFill>
                  <a:srgbClr val="7F8386"/>
                </a:solidFill>
              </a:rPr>
              <a:t>focus </a:t>
            </a:r>
            <a:r>
              <a:rPr lang="nl-NL" dirty="0">
                <a:solidFill>
                  <a:srgbClr val="7F8386"/>
                </a:solidFill>
              </a:rPr>
              <a:t>op de vaardigheden en </a:t>
            </a:r>
            <a:r>
              <a:rPr lang="nl-NL" dirty="0" smtClean="0">
                <a:solidFill>
                  <a:srgbClr val="7F8386"/>
                </a:solidFill>
              </a:rPr>
              <a:t>talenten</a:t>
            </a:r>
            <a:endParaRPr lang="nl-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smtClean="0">
                <a:solidFill>
                  <a:srgbClr val="7F8386"/>
                </a:solidFill>
              </a:rPr>
              <a:t>het </a:t>
            </a:r>
            <a:r>
              <a:rPr lang="nl-NL" dirty="0">
                <a:solidFill>
                  <a:srgbClr val="7F8386"/>
                </a:solidFill>
              </a:rPr>
              <a:t>aangeleerde wordt echt eigen </a:t>
            </a:r>
            <a:r>
              <a:rPr lang="nl-NL" dirty="0" smtClean="0">
                <a:solidFill>
                  <a:srgbClr val="7F8386"/>
                </a:solidFill>
              </a:rPr>
              <a:t>gemaakt</a:t>
            </a:r>
            <a:endParaRPr lang="nl-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err="1" smtClean="0">
                <a:solidFill>
                  <a:srgbClr val="7F8386"/>
                </a:solidFill>
              </a:rPr>
              <a:t>responsabiliseren</a:t>
            </a:r>
            <a:r>
              <a:rPr lang="nl-NL" dirty="0" smtClean="0">
                <a:solidFill>
                  <a:srgbClr val="7F8386"/>
                </a:solidFill>
              </a:rPr>
              <a:t> </a:t>
            </a:r>
            <a:r>
              <a:rPr lang="nl-NL" dirty="0">
                <a:solidFill>
                  <a:srgbClr val="7F8386"/>
                </a:solidFill>
              </a:rPr>
              <a:t>en </a:t>
            </a:r>
            <a:r>
              <a:rPr lang="nl-NL" dirty="0" err="1">
                <a:solidFill>
                  <a:srgbClr val="7F8386"/>
                </a:solidFill>
              </a:rPr>
              <a:t>autonooom</a:t>
            </a:r>
            <a:r>
              <a:rPr lang="nl-NL" dirty="0">
                <a:solidFill>
                  <a:srgbClr val="7F8386"/>
                </a:solidFill>
              </a:rPr>
              <a:t> maken van de </a:t>
            </a:r>
            <a:r>
              <a:rPr lang="nl-NL" dirty="0" smtClean="0">
                <a:solidFill>
                  <a:srgbClr val="7F8386"/>
                </a:solidFill>
              </a:rPr>
              <a:t>werkzoekende</a:t>
            </a:r>
            <a:endParaRPr lang="nl-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smtClean="0">
                <a:solidFill>
                  <a:srgbClr val="7F8386"/>
                </a:solidFill>
              </a:rPr>
              <a:t>transparantie </a:t>
            </a:r>
            <a:r>
              <a:rPr lang="nl-NL" dirty="0">
                <a:solidFill>
                  <a:srgbClr val="7F8386"/>
                </a:solidFill>
              </a:rPr>
              <a:t>en </a:t>
            </a:r>
            <a:r>
              <a:rPr lang="nl-NL" dirty="0" smtClean="0">
                <a:solidFill>
                  <a:srgbClr val="7F8386"/>
                </a:solidFill>
              </a:rPr>
              <a:t>vertrouwelijkheid</a:t>
            </a:r>
            <a:endParaRPr lang="nl-BE" dirty="0">
              <a:solidFill>
                <a:srgbClr val="7F8386"/>
              </a:solidFill>
            </a:endParaRPr>
          </a:p>
          <a:p>
            <a:pPr marL="457200" lvl="1" indent="0"/>
            <a:r>
              <a:rPr lang="nl-NL" dirty="0" smtClean="0">
                <a:solidFill>
                  <a:srgbClr val="7F8386"/>
                </a:solidFill>
                <a:latin typeface="Wingdings"/>
                <a:ea typeface="Wingdings"/>
                <a:cs typeface="Wingdings"/>
                <a:sym typeface="Wingdings"/>
              </a:rPr>
              <a:t></a:t>
            </a:r>
            <a:r>
              <a:rPr lang="nl-NL" dirty="0">
                <a:solidFill>
                  <a:srgbClr val="7F8386"/>
                </a:solidFill>
                <a:sym typeface="Wingdings"/>
              </a:rPr>
              <a:t> </a:t>
            </a:r>
            <a:r>
              <a:rPr lang="nl-NL" dirty="0" smtClean="0">
                <a:solidFill>
                  <a:srgbClr val="7F8386"/>
                </a:solidFill>
              </a:rPr>
              <a:t>gelijkheid </a:t>
            </a:r>
            <a:r>
              <a:rPr lang="nl-NL" dirty="0">
                <a:solidFill>
                  <a:srgbClr val="7F8386"/>
                </a:solidFill>
              </a:rPr>
              <a:t>van behandeling.</a:t>
            </a:r>
            <a:endParaRPr lang="nl-BE" dirty="0">
              <a:solidFill>
                <a:srgbClr val="7F8386"/>
              </a:solidFill>
            </a:endParaRPr>
          </a:p>
          <a:p>
            <a:pPr marL="742950" lvl="1" indent="-285750">
              <a:buFont typeface="Arial" charset="0"/>
              <a:buChar char="•"/>
            </a:pPr>
            <a:endParaRPr lang="fr-BE" dirty="0">
              <a:solidFill>
                <a:srgbClr val="6D6E71"/>
              </a:solidFill>
            </a:endParaRPr>
          </a:p>
          <a:p>
            <a:pPr marL="0" indent="0"/>
            <a:r>
              <a:rPr lang="fr-BE" dirty="0" smtClean="0">
                <a:solidFill>
                  <a:srgbClr val="6D6E71"/>
                </a:solidFill>
                <a:latin typeface="Wingdings"/>
                <a:ea typeface="Wingdings"/>
                <a:cs typeface="Wingdings"/>
                <a:sym typeface="Wingdings"/>
              </a:rPr>
              <a:t></a:t>
            </a:r>
            <a:r>
              <a:rPr lang="fr-BE" dirty="0">
                <a:solidFill>
                  <a:srgbClr val="6D6E71"/>
                </a:solidFill>
                <a:sym typeface="Wingdings"/>
              </a:rPr>
              <a:t> </a:t>
            </a:r>
            <a:r>
              <a:rPr lang="fr-BE" dirty="0">
                <a:solidFill>
                  <a:srgbClr val="7F8386"/>
                </a:solidFill>
              </a:rPr>
              <a:t>De methodologie moet </a:t>
            </a:r>
            <a:r>
              <a:rPr lang="fr-BE" u="sng" dirty="0">
                <a:solidFill>
                  <a:srgbClr val="7F8386"/>
                </a:solidFill>
              </a:rPr>
              <a:t>precies en begrijpbaar beschreven zijn</a:t>
            </a:r>
            <a:r>
              <a:rPr lang="fr-BE" dirty="0">
                <a:solidFill>
                  <a:srgbClr val="7F8386"/>
                </a:solidFill>
              </a:rPr>
              <a:t> (+ tools) in het kandidaatsdossier</a:t>
            </a:r>
          </a:p>
        </p:txBody>
      </p:sp>
    </p:spTree>
    <p:extLst>
      <p:ext uri="{BB962C8B-B14F-4D97-AF65-F5344CB8AC3E}">
        <p14:creationId xmlns:p14="http://schemas.microsoft.com/office/powerpoint/2010/main" val="3051280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Methode</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23</a:t>
            </a:fld>
            <a:endParaRPr lang="fr-FR" dirty="0"/>
          </a:p>
        </p:txBody>
      </p:sp>
      <p:sp>
        <p:nvSpPr>
          <p:cNvPr id="2" name="Rectangle 1"/>
          <p:cNvSpPr/>
          <p:nvPr/>
        </p:nvSpPr>
        <p:spPr>
          <a:xfrm>
            <a:off x="457200" y="1490692"/>
            <a:ext cx="8280400" cy="2031325"/>
          </a:xfrm>
          <a:prstGeom prst="rect">
            <a:avLst/>
          </a:prstGeom>
        </p:spPr>
        <p:txBody>
          <a:bodyPr wrap="square">
            <a:spAutoFit/>
          </a:bodyPr>
          <a:lstStyle/>
          <a:p>
            <a:r>
              <a:rPr lang="fr-BE" dirty="0" smtClean="0">
                <a:solidFill>
                  <a:srgbClr val="6D6E71"/>
                </a:solidFill>
                <a:latin typeface="Wingdings"/>
                <a:ea typeface="Wingdings"/>
                <a:cs typeface="Wingdings"/>
                <a:sym typeface="Wingdings"/>
              </a:rPr>
              <a:t> </a:t>
            </a:r>
            <a:r>
              <a:rPr lang="fr-BE" dirty="0" smtClean="0">
                <a:solidFill>
                  <a:srgbClr val="7F7F7F"/>
                </a:solidFill>
                <a:latin typeface="Arial"/>
                <a:cs typeface="Arial"/>
              </a:rPr>
              <a:t>De concrete voorgestelde acties, de duur ervan en de in het project gebruikte methoden worden voorgesteld door de operatoren, die hun relevantie en doeltreffendheid zullen aantonen in het aanvraagdossier.</a:t>
            </a:r>
          </a:p>
          <a:p>
            <a:endParaRPr lang="fr-FR" dirty="0">
              <a:solidFill>
                <a:srgbClr val="7F7F7F"/>
              </a:solidFill>
              <a:latin typeface="Arial"/>
              <a:cs typeface="Arial"/>
            </a:endParaRPr>
          </a:p>
          <a:p>
            <a:r>
              <a:rPr lang="fr-BE" dirty="0" smtClean="0">
                <a:solidFill>
                  <a:srgbClr val="6D6E71"/>
                </a:solidFill>
                <a:latin typeface="Wingdings"/>
                <a:ea typeface="Wingdings"/>
                <a:cs typeface="Wingdings"/>
                <a:sym typeface="Wingdings"/>
              </a:rPr>
              <a:t> </a:t>
            </a:r>
            <a:r>
              <a:rPr lang="fr-FR" dirty="0" smtClean="0">
                <a:solidFill>
                  <a:srgbClr val="7F7F7F"/>
                </a:solidFill>
                <a:latin typeface="Arial"/>
                <a:cs typeface="Arial"/>
              </a:rPr>
              <a:t>De </a:t>
            </a:r>
            <a:r>
              <a:rPr lang="fr-FR" dirty="0" err="1" smtClean="0">
                <a:solidFill>
                  <a:srgbClr val="7F7F7F"/>
                </a:solidFill>
                <a:latin typeface="Arial"/>
                <a:cs typeface="Arial"/>
              </a:rPr>
              <a:t>operator</a:t>
            </a:r>
            <a:r>
              <a:rPr lang="fr-FR" dirty="0" smtClean="0">
                <a:solidFill>
                  <a:srgbClr val="7F7F7F"/>
                </a:solidFill>
                <a:latin typeface="Arial"/>
                <a:cs typeface="Arial"/>
              </a:rPr>
              <a:t> kan </a:t>
            </a:r>
            <a:r>
              <a:rPr lang="fr-FR" dirty="0" err="1" smtClean="0">
                <a:solidFill>
                  <a:srgbClr val="7F7F7F"/>
                </a:solidFill>
                <a:latin typeface="Arial"/>
                <a:cs typeface="Arial"/>
              </a:rPr>
              <a:t>zijn</a:t>
            </a:r>
            <a:r>
              <a:rPr lang="fr-FR" dirty="0" smtClean="0">
                <a:solidFill>
                  <a:srgbClr val="7F7F7F"/>
                </a:solidFill>
                <a:latin typeface="Arial"/>
                <a:cs typeface="Arial"/>
              </a:rPr>
              <a:t> </a:t>
            </a:r>
            <a:r>
              <a:rPr lang="fr-FR" dirty="0" err="1" smtClean="0">
                <a:solidFill>
                  <a:srgbClr val="7F7F7F"/>
                </a:solidFill>
                <a:latin typeface="Arial"/>
                <a:cs typeface="Arial"/>
              </a:rPr>
              <a:t>methodologie</a:t>
            </a:r>
            <a:r>
              <a:rPr lang="fr-FR" dirty="0" smtClean="0">
                <a:solidFill>
                  <a:srgbClr val="7F7F7F"/>
                </a:solidFill>
                <a:latin typeface="Arial"/>
                <a:cs typeface="Arial"/>
              </a:rPr>
              <a:t>/</a:t>
            </a:r>
            <a:r>
              <a:rPr lang="fr-FR" dirty="0" err="1" smtClean="0">
                <a:solidFill>
                  <a:srgbClr val="7F7F7F"/>
                </a:solidFill>
                <a:latin typeface="Arial"/>
                <a:cs typeface="Arial"/>
              </a:rPr>
              <a:t>aanpak</a:t>
            </a:r>
            <a:r>
              <a:rPr lang="fr-FR" dirty="0" smtClean="0">
                <a:solidFill>
                  <a:srgbClr val="7F7F7F"/>
                </a:solidFill>
                <a:latin typeface="Arial"/>
                <a:cs typeface="Arial"/>
              </a:rPr>
              <a:t> </a:t>
            </a:r>
            <a:r>
              <a:rPr lang="fr-FR" dirty="0" err="1" smtClean="0">
                <a:solidFill>
                  <a:srgbClr val="7F7F7F"/>
                </a:solidFill>
                <a:latin typeface="Arial"/>
                <a:cs typeface="Arial"/>
              </a:rPr>
              <a:t>aanpassen</a:t>
            </a:r>
            <a:r>
              <a:rPr lang="fr-FR" dirty="0" smtClean="0">
                <a:solidFill>
                  <a:srgbClr val="7F7F7F"/>
                </a:solidFill>
                <a:latin typeface="Arial"/>
                <a:cs typeface="Arial"/>
              </a:rPr>
              <a:t> </a:t>
            </a:r>
            <a:r>
              <a:rPr lang="fr-FR" dirty="0" err="1" smtClean="0">
                <a:solidFill>
                  <a:srgbClr val="7F7F7F"/>
                </a:solidFill>
                <a:latin typeface="Arial"/>
                <a:cs typeface="Arial"/>
              </a:rPr>
              <a:t>aan</a:t>
            </a:r>
            <a:r>
              <a:rPr lang="fr-FR" dirty="0" smtClean="0">
                <a:solidFill>
                  <a:srgbClr val="7F7F7F"/>
                </a:solidFill>
                <a:latin typeface="Arial"/>
                <a:cs typeface="Arial"/>
              </a:rPr>
              <a:t> de </a:t>
            </a:r>
            <a:r>
              <a:rPr lang="fr-FR" dirty="0" err="1" smtClean="0">
                <a:solidFill>
                  <a:srgbClr val="7F7F7F"/>
                </a:solidFill>
                <a:latin typeface="Arial"/>
                <a:cs typeface="Arial"/>
              </a:rPr>
              <a:t>behoeften</a:t>
            </a:r>
            <a:r>
              <a:rPr lang="fr-FR" dirty="0" smtClean="0">
                <a:solidFill>
                  <a:srgbClr val="7F7F7F"/>
                </a:solidFill>
                <a:latin typeface="Arial"/>
                <a:cs typeface="Arial"/>
              </a:rPr>
              <a:t> van de </a:t>
            </a:r>
            <a:r>
              <a:rPr lang="fr-FR" dirty="0" err="1" smtClean="0">
                <a:solidFill>
                  <a:srgbClr val="7F7F7F"/>
                </a:solidFill>
                <a:latin typeface="Arial"/>
                <a:cs typeface="Arial"/>
              </a:rPr>
              <a:t>werkzoekenden</a:t>
            </a:r>
            <a:r>
              <a:rPr lang="fr-FR" dirty="0" smtClean="0">
                <a:solidFill>
                  <a:srgbClr val="7F7F7F"/>
                </a:solidFill>
                <a:latin typeface="Arial"/>
                <a:cs typeface="Arial"/>
              </a:rPr>
              <a:t> en </a:t>
            </a:r>
            <a:r>
              <a:rPr lang="fr-FR" dirty="0" err="1" smtClean="0">
                <a:solidFill>
                  <a:srgbClr val="7F7F7F"/>
                </a:solidFill>
                <a:latin typeface="Arial"/>
                <a:cs typeface="Arial"/>
              </a:rPr>
              <a:t>Actiris</a:t>
            </a:r>
            <a:r>
              <a:rPr lang="fr-FR" dirty="0" smtClean="0">
                <a:solidFill>
                  <a:srgbClr val="7F7F7F"/>
                </a:solidFill>
                <a:latin typeface="Arial"/>
                <a:cs typeface="Arial"/>
              </a:rPr>
              <a:t> om de </a:t>
            </a:r>
            <a:r>
              <a:rPr lang="fr-FR" dirty="0" err="1" smtClean="0">
                <a:solidFill>
                  <a:srgbClr val="7F7F7F"/>
                </a:solidFill>
                <a:latin typeface="Arial"/>
                <a:cs typeface="Arial"/>
              </a:rPr>
              <a:t>positieve</a:t>
            </a:r>
            <a:r>
              <a:rPr lang="fr-FR" dirty="0" smtClean="0">
                <a:solidFill>
                  <a:srgbClr val="7F7F7F"/>
                </a:solidFill>
                <a:latin typeface="Arial"/>
                <a:cs typeface="Arial"/>
              </a:rPr>
              <a:t> impact van de </a:t>
            </a:r>
            <a:r>
              <a:rPr lang="fr-FR" dirty="0" err="1" smtClean="0">
                <a:solidFill>
                  <a:srgbClr val="7F7F7F"/>
                </a:solidFill>
                <a:latin typeface="Arial"/>
                <a:cs typeface="Arial"/>
              </a:rPr>
              <a:t>uitgevoerde</a:t>
            </a:r>
            <a:r>
              <a:rPr lang="fr-FR" dirty="0" smtClean="0">
                <a:solidFill>
                  <a:srgbClr val="7F7F7F"/>
                </a:solidFill>
                <a:latin typeface="Arial"/>
                <a:cs typeface="Arial"/>
              </a:rPr>
              <a:t> </a:t>
            </a:r>
            <a:r>
              <a:rPr lang="fr-FR" dirty="0" err="1" smtClean="0">
                <a:solidFill>
                  <a:srgbClr val="7F7F7F"/>
                </a:solidFill>
                <a:latin typeface="Arial"/>
                <a:cs typeface="Arial"/>
              </a:rPr>
              <a:t>acties</a:t>
            </a:r>
            <a:r>
              <a:rPr lang="fr-FR" dirty="0" smtClean="0">
                <a:solidFill>
                  <a:srgbClr val="7F7F7F"/>
                </a:solidFill>
                <a:latin typeface="Arial"/>
                <a:cs typeface="Arial"/>
              </a:rPr>
              <a:t> te </a:t>
            </a:r>
            <a:r>
              <a:rPr lang="fr-FR" dirty="0" err="1" smtClean="0">
                <a:solidFill>
                  <a:srgbClr val="7F7F7F"/>
                </a:solidFill>
                <a:latin typeface="Arial"/>
                <a:cs typeface="Arial"/>
              </a:rPr>
              <a:t>maximaliseren</a:t>
            </a:r>
            <a:r>
              <a:rPr lang="fr-FR" dirty="0" smtClean="0">
                <a:solidFill>
                  <a:srgbClr val="7F7F7F"/>
                </a:solidFill>
                <a:latin typeface="Arial"/>
                <a:cs typeface="Arial"/>
              </a:rPr>
              <a:t>;</a:t>
            </a:r>
            <a:endParaRPr lang="fr-FR" dirty="0">
              <a:solidFill>
                <a:srgbClr val="7F7F7F"/>
              </a:solidFill>
              <a:latin typeface="Arial"/>
              <a:cs typeface="Arial"/>
            </a:endParaRPr>
          </a:p>
        </p:txBody>
      </p:sp>
    </p:spTree>
    <p:extLst>
      <p:ext uri="{BB962C8B-B14F-4D97-AF65-F5344CB8AC3E}">
        <p14:creationId xmlns:p14="http://schemas.microsoft.com/office/powerpoint/2010/main" val="2582566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err="1" smtClean="0">
                <a:solidFill>
                  <a:srgbClr val="000090"/>
                </a:solidFill>
                <a:latin typeface="Arial"/>
                <a:cs typeface="Arial"/>
              </a:rPr>
              <a:t>Financiering</a:t>
            </a:r>
            <a:r>
              <a:rPr lang="fr-BE" sz="2800" b="1" dirty="0" smtClean="0">
                <a:solidFill>
                  <a:srgbClr val="000090"/>
                </a:solidFill>
                <a:latin typeface="Arial"/>
                <a:cs typeface="Arial"/>
              </a:rPr>
              <a:t>: </a:t>
            </a:r>
            <a:r>
              <a:rPr lang="fr-BE" sz="2800" b="1" dirty="0" smtClean="0">
                <a:solidFill>
                  <a:srgbClr val="000090"/>
                </a:solidFill>
                <a:latin typeface="Arial"/>
                <a:cs typeface="Arial"/>
              </a:rPr>
              <a:t>maximaal subsidiebedrag</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24</a:t>
            </a:fld>
            <a:endParaRPr lang="fr-FR" dirty="0"/>
          </a:p>
        </p:txBody>
      </p:sp>
      <p:sp>
        <p:nvSpPr>
          <p:cNvPr id="2" name="Rectangle 1"/>
          <p:cNvSpPr/>
          <p:nvPr/>
        </p:nvSpPr>
        <p:spPr>
          <a:xfrm>
            <a:off x="163665" y="1585110"/>
            <a:ext cx="8624735" cy="2585323"/>
          </a:xfrm>
          <a:prstGeom prst="rect">
            <a:avLst/>
          </a:prstGeom>
        </p:spPr>
        <p:txBody>
          <a:bodyPr wrap="square">
            <a:spAutoFit/>
          </a:bodyPr>
          <a:lstStyle/>
          <a:p>
            <a:pPr algn="just"/>
            <a:r>
              <a:rPr lang="fr-FR" dirty="0" err="1" smtClean="0">
                <a:solidFill>
                  <a:srgbClr val="7F7F7F"/>
                </a:solidFill>
                <a:latin typeface="Arial"/>
                <a:cs typeface="Arial"/>
              </a:rPr>
              <a:t>Binnen</a:t>
            </a:r>
            <a:r>
              <a:rPr lang="fr-FR" dirty="0" smtClean="0">
                <a:solidFill>
                  <a:srgbClr val="7F7F7F"/>
                </a:solidFill>
                <a:latin typeface="Arial"/>
                <a:cs typeface="Arial"/>
              </a:rPr>
              <a:t> de </a:t>
            </a:r>
            <a:r>
              <a:rPr lang="fr-FR" dirty="0" err="1" smtClean="0">
                <a:solidFill>
                  <a:srgbClr val="7F7F7F"/>
                </a:solidFill>
                <a:latin typeface="Arial"/>
                <a:cs typeface="Arial"/>
              </a:rPr>
              <a:t>grenzen</a:t>
            </a:r>
            <a:r>
              <a:rPr lang="fr-FR" dirty="0" smtClean="0">
                <a:solidFill>
                  <a:srgbClr val="7F7F7F"/>
                </a:solidFill>
                <a:latin typeface="Arial"/>
                <a:cs typeface="Arial"/>
              </a:rPr>
              <a:t> van de </a:t>
            </a:r>
            <a:r>
              <a:rPr lang="fr-FR" dirty="0" err="1" smtClean="0">
                <a:solidFill>
                  <a:srgbClr val="7F7F7F"/>
                </a:solidFill>
                <a:latin typeface="Arial"/>
                <a:cs typeface="Arial"/>
              </a:rPr>
              <a:t>beschikbare</a:t>
            </a:r>
            <a:r>
              <a:rPr lang="fr-FR" dirty="0" smtClean="0">
                <a:solidFill>
                  <a:srgbClr val="7F7F7F"/>
                </a:solidFill>
                <a:latin typeface="Arial"/>
                <a:cs typeface="Arial"/>
              </a:rPr>
              <a:t> </a:t>
            </a:r>
            <a:r>
              <a:rPr lang="fr-FR" dirty="0" err="1" smtClean="0">
                <a:solidFill>
                  <a:srgbClr val="7F7F7F"/>
                </a:solidFill>
                <a:latin typeface="Arial"/>
                <a:cs typeface="Arial"/>
              </a:rPr>
              <a:t>kredieten</a:t>
            </a:r>
            <a:r>
              <a:rPr lang="fr-FR" dirty="0" smtClean="0">
                <a:solidFill>
                  <a:srgbClr val="7F7F7F"/>
                </a:solidFill>
                <a:latin typeface="Arial"/>
                <a:cs typeface="Arial"/>
              </a:rPr>
              <a:t> die </a:t>
            </a:r>
            <a:r>
              <a:rPr lang="fr-FR" dirty="0" err="1" smtClean="0">
                <a:solidFill>
                  <a:srgbClr val="7F7F7F"/>
                </a:solidFill>
                <a:latin typeface="Arial"/>
                <a:cs typeface="Arial"/>
              </a:rPr>
              <a:t>voor</a:t>
            </a:r>
            <a:r>
              <a:rPr lang="fr-FR" dirty="0" smtClean="0">
                <a:solidFill>
                  <a:srgbClr val="7F7F7F"/>
                </a:solidFill>
                <a:latin typeface="Arial"/>
                <a:cs typeface="Arial"/>
              </a:rPr>
              <a:t> dit </a:t>
            </a:r>
            <a:r>
              <a:rPr lang="fr-FR" dirty="0" err="1" smtClean="0">
                <a:solidFill>
                  <a:srgbClr val="7F7F7F"/>
                </a:solidFill>
                <a:latin typeface="Arial"/>
                <a:cs typeface="Arial"/>
              </a:rPr>
              <a:t>doel</a:t>
            </a:r>
            <a:r>
              <a:rPr lang="fr-FR" dirty="0" smtClean="0">
                <a:solidFill>
                  <a:srgbClr val="7F7F7F"/>
                </a:solidFill>
                <a:latin typeface="Arial"/>
                <a:cs typeface="Arial"/>
              </a:rPr>
              <a:t> in </a:t>
            </a:r>
            <a:r>
              <a:rPr lang="fr-FR" dirty="0" err="1" smtClean="0">
                <a:solidFill>
                  <a:srgbClr val="7F7F7F"/>
                </a:solidFill>
                <a:latin typeface="Arial"/>
                <a:cs typeface="Arial"/>
              </a:rPr>
              <a:t>zijn</a:t>
            </a:r>
            <a:r>
              <a:rPr lang="fr-FR" dirty="0" smtClean="0">
                <a:solidFill>
                  <a:srgbClr val="7F7F7F"/>
                </a:solidFill>
                <a:latin typeface="Arial"/>
                <a:cs typeface="Arial"/>
              </a:rPr>
              <a:t> </a:t>
            </a:r>
            <a:r>
              <a:rPr lang="fr-FR" dirty="0" err="1" smtClean="0">
                <a:solidFill>
                  <a:srgbClr val="7F7F7F"/>
                </a:solidFill>
                <a:latin typeface="Arial"/>
                <a:cs typeface="Arial"/>
              </a:rPr>
              <a:t>begroting</a:t>
            </a:r>
            <a:r>
              <a:rPr lang="fr-FR" dirty="0" smtClean="0">
                <a:solidFill>
                  <a:srgbClr val="7F7F7F"/>
                </a:solidFill>
                <a:latin typeface="Arial"/>
                <a:cs typeface="Arial"/>
              </a:rPr>
              <a:t> </a:t>
            </a:r>
            <a:r>
              <a:rPr lang="fr-FR" dirty="0" err="1" smtClean="0">
                <a:solidFill>
                  <a:srgbClr val="7F7F7F"/>
                </a:solidFill>
                <a:latin typeface="Arial"/>
                <a:cs typeface="Arial"/>
              </a:rPr>
              <a:t>zijn</a:t>
            </a:r>
            <a:r>
              <a:rPr lang="fr-FR" dirty="0" smtClean="0">
                <a:solidFill>
                  <a:srgbClr val="7F7F7F"/>
                </a:solidFill>
                <a:latin typeface="Arial"/>
                <a:cs typeface="Arial"/>
              </a:rPr>
              <a:t> </a:t>
            </a:r>
            <a:r>
              <a:rPr lang="fr-FR" dirty="0" err="1" smtClean="0">
                <a:solidFill>
                  <a:srgbClr val="7F7F7F"/>
                </a:solidFill>
                <a:latin typeface="Arial"/>
                <a:cs typeface="Arial"/>
              </a:rPr>
              <a:t>opgenomen</a:t>
            </a:r>
            <a:r>
              <a:rPr lang="fr-FR" dirty="0" smtClean="0">
                <a:solidFill>
                  <a:srgbClr val="7F7F7F"/>
                </a:solidFill>
                <a:latin typeface="Arial"/>
                <a:cs typeface="Arial"/>
              </a:rPr>
              <a:t>, </a:t>
            </a:r>
            <a:r>
              <a:rPr lang="fr-FR" dirty="0" err="1" smtClean="0">
                <a:solidFill>
                  <a:srgbClr val="7F7F7F"/>
                </a:solidFill>
                <a:latin typeface="Arial"/>
                <a:cs typeface="Arial"/>
              </a:rPr>
              <a:t>kent</a:t>
            </a:r>
            <a:r>
              <a:rPr lang="fr-FR" dirty="0" smtClean="0">
                <a:solidFill>
                  <a:srgbClr val="7F7F7F"/>
                </a:solidFill>
                <a:latin typeface="Arial"/>
                <a:cs typeface="Arial"/>
              </a:rPr>
              <a:t> </a:t>
            </a:r>
            <a:r>
              <a:rPr lang="fr-FR" dirty="0" err="1" smtClean="0">
                <a:solidFill>
                  <a:srgbClr val="7F7F7F"/>
                </a:solidFill>
                <a:latin typeface="Arial"/>
                <a:cs typeface="Arial"/>
              </a:rPr>
              <a:t>Actiris</a:t>
            </a:r>
            <a:r>
              <a:rPr lang="fr-FR" dirty="0" smtClean="0">
                <a:solidFill>
                  <a:srgbClr val="7F7F7F"/>
                </a:solidFill>
                <a:latin typeface="Arial"/>
                <a:cs typeface="Arial"/>
              </a:rPr>
              <a:t> de </a:t>
            </a:r>
            <a:r>
              <a:rPr lang="fr-FR" dirty="0" err="1" smtClean="0">
                <a:solidFill>
                  <a:srgbClr val="7F7F7F"/>
                </a:solidFill>
                <a:latin typeface="Arial"/>
                <a:cs typeface="Arial"/>
              </a:rPr>
              <a:t>partner</a:t>
            </a:r>
            <a:r>
              <a:rPr lang="fr-FR" dirty="0" smtClean="0">
                <a:solidFill>
                  <a:srgbClr val="7F7F7F"/>
                </a:solidFill>
                <a:latin typeface="Arial"/>
                <a:cs typeface="Arial"/>
              </a:rPr>
              <a:t> </a:t>
            </a:r>
            <a:r>
              <a:rPr lang="fr-FR" dirty="0" err="1" smtClean="0">
                <a:solidFill>
                  <a:srgbClr val="7F7F7F"/>
                </a:solidFill>
                <a:latin typeface="Arial"/>
                <a:cs typeface="Arial"/>
              </a:rPr>
              <a:t>een</a:t>
            </a:r>
            <a:r>
              <a:rPr lang="fr-FR" dirty="0" smtClean="0">
                <a:solidFill>
                  <a:srgbClr val="7F7F7F"/>
                </a:solidFill>
                <a:latin typeface="Arial"/>
                <a:cs typeface="Arial"/>
              </a:rPr>
              <a:t> </a:t>
            </a:r>
            <a:r>
              <a:rPr lang="fr-FR" dirty="0" err="1" smtClean="0">
                <a:solidFill>
                  <a:srgbClr val="7F7F7F"/>
                </a:solidFill>
                <a:latin typeface="Arial"/>
                <a:cs typeface="Arial"/>
              </a:rPr>
              <a:t>jaarlijkse</a:t>
            </a:r>
            <a:r>
              <a:rPr lang="fr-FR" dirty="0" smtClean="0">
                <a:solidFill>
                  <a:srgbClr val="7F7F7F"/>
                </a:solidFill>
                <a:latin typeface="Arial"/>
                <a:cs typeface="Arial"/>
              </a:rPr>
              <a:t> subsidie </a:t>
            </a:r>
            <a:r>
              <a:rPr lang="fr-FR" dirty="0" err="1" smtClean="0">
                <a:solidFill>
                  <a:srgbClr val="7F7F7F"/>
                </a:solidFill>
                <a:latin typeface="Arial"/>
                <a:cs typeface="Arial"/>
              </a:rPr>
              <a:t>toe</a:t>
            </a:r>
            <a:r>
              <a:rPr lang="fr-FR" dirty="0" smtClean="0">
                <a:solidFill>
                  <a:srgbClr val="7F7F7F"/>
                </a:solidFill>
                <a:latin typeface="Arial"/>
                <a:cs typeface="Arial"/>
              </a:rPr>
              <a:t> om de </a:t>
            </a:r>
            <a:r>
              <a:rPr lang="fr-FR" dirty="0" err="1" smtClean="0">
                <a:solidFill>
                  <a:srgbClr val="7F7F7F"/>
                </a:solidFill>
                <a:latin typeface="Arial"/>
                <a:cs typeface="Arial"/>
              </a:rPr>
              <a:t>uitgaven</a:t>
            </a:r>
            <a:r>
              <a:rPr lang="fr-FR" dirty="0" smtClean="0">
                <a:solidFill>
                  <a:srgbClr val="7F7F7F"/>
                </a:solidFill>
                <a:latin typeface="Arial"/>
                <a:cs typeface="Arial"/>
              </a:rPr>
              <a:t> in </a:t>
            </a:r>
            <a:r>
              <a:rPr lang="fr-FR" dirty="0" err="1" smtClean="0">
                <a:solidFill>
                  <a:srgbClr val="7F7F7F"/>
                </a:solidFill>
                <a:latin typeface="Arial"/>
                <a:cs typeface="Arial"/>
              </a:rPr>
              <a:t>verband</a:t>
            </a:r>
            <a:r>
              <a:rPr lang="fr-FR" dirty="0" smtClean="0">
                <a:solidFill>
                  <a:srgbClr val="7F7F7F"/>
                </a:solidFill>
                <a:latin typeface="Arial"/>
                <a:cs typeface="Arial"/>
              </a:rPr>
              <a:t> met de </a:t>
            </a:r>
            <a:r>
              <a:rPr lang="fr-FR" dirty="0" err="1" smtClean="0">
                <a:solidFill>
                  <a:srgbClr val="7F7F7F"/>
                </a:solidFill>
                <a:latin typeface="Arial"/>
                <a:cs typeface="Arial"/>
              </a:rPr>
              <a:t>uitvoering</a:t>
            </a:r>
            <a:r>
              <a:rPr lang="fr-FR" dirty="0" smtClean="0">
                <a:solidFill>
                  <a:srgbClr val="7F7F7F"/>
                </a:solidFill>
                <a:latin typeface="Arial"/>
                <a:cs typeface="Arial"/>
              </a:rPr>
              <a:t> van </a:t>
            </a:r>
            <a:r>
              <a:rPr lang="fr-FR" dirty="0" err="1" smtClean="0">
                <a:solidFill>
                  <a:srgbClr val="7F7F7F"/>
                </a:solidFill>
                <a:latin typeface="Arial"/>
                <a:cs typeface="Arial"/>
              </a:rPr>
              <a:t>deze</a:t>
            </a:r>
            <a:r>
              <a:rPr lang="fr-FR" dirty="0" smtClean="0">
                <a:solidFill>
                  <a:srgbClr val="7F7F7F"/>
                </a:solidFill>
                <a:latin typeface="Arial"/>
                <a:cs typeface="Arial"/>
              </a:rPr>
              <a:t> </a:t>
            </a:r>
            <a:r>
              <a:rPr lang="fr-FR" dirty="0" err="1" smtClean="0">
                <a:solidFill>
                  <a:srgbClr val="7F7F7F"/>
                </a:solidFill>
                <a:latin typeface="Arial"/>
                <a:cs typeface="Arial"/>
              </a:rPr>
              <a:t>oproep</a:t>
            </a:r>
            <a:r>
              <a:rPr lang="fr-FR" dirty="0" smtClean="0">
                <a:solidFill>
                  <a:srgbClr val="7F7F7F"/>
                </a:solidFill>
                <a:latin typeface="Arial"/>
                <a:cs typeface="Arial"/>
              </a:rPr>
              <a:t> </a:t>
            </a:r>
            <a:r>
              <a:rPr lang="fr-FR" dirty="0" err="1" smtClean="0">
                <a:solidFill>
                  <a:srgbClr val="7F7F7F"/>
                </a:solidFill>
                <a:latin typeface="Arial"/>
                <a:cs typeface="Arial"/>
              </a:rPr>
              <a:t>tot</a:t>
            </a:r>
            <a:r>
              <a:rPr lang="fr-FR" dirty="0" smtClean="0">
                <a:solidFill>
                  <a:srgbClr val="7F7F7F"/>
                </a:solidFill>
                <a:latin typeface="Arial"/>
                <a:cs typeface="Arial"/>
              </a:rPr>
              <a:t> </a:t>
            </a:r>
            <a:r>
              <a:rPr lang="fr-FR" dirty="0" err="1" smtClean="0">
                <a:solidFill>
                  <a:srgbClr val="7F7F7F"/>
                </a:solidFill>
                <a:latin typeface="Arial"/>
                <a:cs typeface="Arial"/>
              </a:rPr>
              <a:t>het</a:t>
            </a:r>
            <a:r>
              <a:rPr lang="fr-FR" dirty="0" smtClean="0">
                <a:solidFill>
                  <a:srgbClr val="7F7F7F"/>
                </a:solidFill>
                <a:latin typeface="Arial"/>
                <a:cs typeface="Arial"/>
              </a:rPr>
              <a:t> </a:t>
            </a:r>
            <a:r>
              <a:rPr lang="fr-FR" dirty="0" err="1" smtClean="0">
                <a:solidFill>
                  <a:srgbClr val="7F7F7F"/>
                </a:solidFill>
                <a:latin typeface="Arial"/>
                <a:cs typeface="Arial"/>
              </a:rPr>
              <a:t>indienen</a:t>
            </a:r>
            <a:r>
              <a:rPr lang="fr-FR" dirty="0" smtClean="0">
                <a:solidFill>
                  <a:srgbClr val="7F7F7F"/>
                </a:solidFill>
                <a:latin typeface="Arial"/>
                <a:cs typeface="Arial"/>
              </a:rPr>
              <a:t> van </a:t>
            </a:r>
            <a:r>
              <a:rPr lang="fr-FR" dirty="0" err="1" smtClean="0">
                <a:solidFill>
                  <a:srgbClr val="7F7F7F"/>
                </a:solidFill>
                <a:latin typeface="Arial"/>
                <a:cs typeface="Arial"/>
              </a:rPr>
              <a:t>projecten</a:t>
            </a:r>
            <a:r>
              <a:rPr lang="fr-FR" dirty="0" smtClean="0">
                <a:solidFill>
                  <a:srgbClr val="7F7F7F"/>
                </a:solidFill>
                <a:latin typeface="Arial"/>
                <a:cs typeface="Arial"/>
              </a:rPr>
              <a:t> te </a:t>
            </a:r>
            <a:r>
              <a:rPr lang="fr-FR" dirty="0" err="1" smtClean="0">
                <a:solidFill>
                  <a:srgbClr val="7F7F7F"/>
                </a:solidFill>
                <a:latin typeface="Arial"/>
                <a:cs typeface="Arial"/>
              </a:rPr>
              <a:t>dekken</a:t>
            </a:r>
            <a:r>
              <a:rPr lang="fr-FR" dirty="0" smtClean="0">
                <a:solidFill>
                  <a:srgbClr val="7F7F7F"/>
                </a:solidFill>
                <a:latin typeface="Arial"/>
                <a:cs typeface="Arial"/>
              </a:rPr>
              <a:t> </a:t>
            </a:r>
            <a:r>
              <a:rPr lang="fr-FR" dirty="0" err="1" smtClean="0">
                <a:solidFill>
                  <a:srgbClr val="7F7F7F"/>
                </a:solidFill>
                <a:latin typeface="Arial"/>
                <a:cs typeface="Arial"/>
              </a:rPr>
              <a:t>door</a:t>
            </a:r>
            <a:r>
              <a:rPr lang="fr-FR" dirty="0" smtClean="0">
                <a:solidFill>
                  <a:srgbClr val="7F7F7F"/>
                </a:solidFill>
                <a:latin typeface="Arial"/>
                <a:cs typeface="Arial"/>
              </a:rPr>
              <a:t> </a:t>
            </a:r>
            <a:r>
              <a:rPr lang="fr-FR" dirty="0" err="1" smtClean="0">
                <a:solidFill>
                  <a:srgbClr val="7F7F7F"/>
                </a:solidFill>
                <a:latin typeface="Arial"/>
                <a:cs typeface="Arial"/>
              </a:rPr>
              <a:t>middel</a:t>
            </a:r>
            <a:r>
              <a:rPr lang="fr-FR" dirty="0" smtClean="0">
                <a:solidFill>
                  <a:srgbClr val="7F7F7F"/>
                </a:solidFill>
                <a:latin typeface="Arial"/>
                <a:cs typeface="Arial"/>
              </a:rPr>
              <a:t> van </a:t>
            </a:r>
            <a:r>
              <a:rPr lang="fr-FR" dirty="0" err="1" smtClean="0">
                <a:solidFill>
                  <a:srgbClr val="7F7F7F"/>
                </a:solidFill>
                <a:latin typeface="Arial"/>
                <a:cs typeface="Arial"/>
              </a:rPr>
              <a:t>een</a:t>
            </a:r>
            <a:r>
              <a:rPr lang="fr-FR" dirty="0" smtClean="0">
                <a:solidFill>
                  <a:srgbClr val="7F7F7F"/>
                </a:solidFill>
                <a:latin typeface="Arial"/>
                <a:cs typeface="Arial"/>
              </a:rPr>
              <a:t> </a:t>
            </a:r>
            <a:r>
              <a:rPr lang="fr-FR" dirty="0" err="1" smtClean="0">
                <a:solidFill>
                  <a:srgbClr val="7F7F7F"/>
                </a:solidFill>
                <a:latin typeface="Arial"/>
                <a:cs typeface="Arial"/>
              </a:rPr>
              <a:t>financiering</a:t>
            </a:r>
            <a:r>
              <a:rPr lang="fr-FR" dirty="0" smtClean="0">
                <a:solidFill>
                  <a:srgbClr val="7F7F7F"/>
                </a:solidFill>
                <a:latin typeface="Arial"/>
                <a:cs typeface="Arial"/>
              </a:rPr>
              <a:t> die </a:t>
            </a:r>
            <a:r>
              <a:rPr lang="fr-FR" dirty="0" err="1" smtClean="0">
                <a:solidFill>
                  <a:srgbClr val="7F7F7F"/>
                </a:solidFill>
                <a:latin typeface="Arial"/>
                <a:cs typeface="Arial"/>
              </a:rPr>
              <a:t>wordt</a:t>
            </a:r>
            <a:r>
              <a:rPr lang="fr-FR" dirty="0" smtClean="0">
                <a:solidFill>
                  <a:srgbClr val="7F7F7F"/>
                </a:solidFill>
                <a:latin typeface="Arial"/>
                <a:cs typeface="Arial"/>
              </a:rPr>
              <a:t> </a:t>
            </a:r>
            <a:r>
              <a:rPr lang="fr-FR" dirty="0" err="1" smtClean="0">
                <a:solidFill>
                  <a:srgbClr val="7F7F7F"/>
                </a:solidFill>
                <a:latin typeface="Arial"/>
                <a:cs typeface="Arial"/>
              </a:rPr>
              <a:t>berekend</a:t>
            </a:r>
            <a:r>
              <a:rPr lang="fr-FR" dirty="0" smtClean="0">
                <a:solidFill>
                  <a:srgbClr val="7F7F7F"/>
                </a:solidFill>
                <a:latin typeface="Arial"/>
                <a:cs typeface="Arial"/>
              </a:rPr>
              <a:t> op basis van </a:t>
            </a:r>
            <a:r>
              <a:rPr lang="fr-FR" dirty="0" err="1" smtClean="0">
                <a:solidFill>
                  <a:srgbClr val="7F7F7F"/>
                </a:solidFill>
                <a:latin typeface="Arial"/>
                <a:cs typeface="Arial"/>
              </a:rPr>
              <a:t>een</a:t>
            </a:r>
            <a:r>
              <a:rPr lang="fr-FR" dirty="0" smtClean="0">
                <a:solidFill>
                  <a:srgbClr val="7F7F7F"/>
                </a:solidFill>
                <a:latin typeface="Arial"/>
                <a:cs typeface="Arial"/>
              </a:rPr>
              <a:t> </a:t>
            </a:r>
            <a:r>
              <a:rPr lang="fr-FR" dirty="0" err="1" smtClean="0">
                <a:solidFill>
                  <a:srgbClr val="7F7F7F"/>
                </a:solidFill>
                <a:latin typeface="Arial"/>
                <a:cs typeface="Arial"/>
              </a:rPr>
              <a:t>forfaitair</a:t>
            </a:r>
            <a:r>
              <a:rPr lang="fr-FR" dirty="0" smtClean="0">
                <a:solidFill>
                  <a:srgbClr val="7F7F7F"/>
                </a:solidFill>
                <a:latin typeface="Arial"/>
                <a:cs typeface="Arial"/>
              </a:rPr>
              <a:t> </a:t>
            </a:r>
            <a:r>
              <a:rPr lang="fr-FR" dirty="0" err="1" smtClean="0">
                <a:solidFill>
                  <a:srgbClr val="7F7F7F"/>
                </a:solidFill>
                <a:latin typeface="Arial"/>
                <a:cs typeface="Arial"/>
              </a:rPr>
              <a:t>salaris</a:t>
            </a:r>
            <a:r>
              <a:rPr lang="fr-FR" dirty="0" smtClean="0">
                <a:solidFill>
                  <a:srgbClr val="7F7F7F"/>
                </a:solidFill>
                <a:latin typeface="Arial"/>
                <a:cs typeface="Arial"/>
              </a:rPr>
              <a:t> =</a:t>
            </a:r>
          </a:p>
          <a:p>
            <a:endParaRPr lang="fr-FR" b="1" dirty="0">
              <a:solidFill>
                <a:schemeClr val="tx2"/>
              </a:solidFill>
            </a:endParaRPr>
          </a:p>
          <a:p>
            <a:pPr algn="ctr"/>
            <a:r>
              <a:rPr lang="fr-FR" b="1" dirty="0">
                <a:solidFill>
                  <a:schemeClr val="tx2"/>
                </a:solidFill>
                <a:latin typeface="Arial" panose="020B0604020202020204" pitchFamily="34" charset="0"/>
                <a:cs typeface="Arial" panose="020B0604020202020204" pitchFamily="34" charset="0"/>
              </a:rPr>
              <a:t>75.478 EUR </a:t>
            </a:r>
            <a:r>
              <a:rPr lang="fr-FR" b="1" dirty="0" smtClean="0">
                <a:solidFill>
                  <a:schemeClr val="tx2"/>
                </a:solidFill>
                <a:latin typeface="Arial" panose="020B0604020202020204" pitchFamily="34" charset="0"/>
                <a:cs typeface="Arial" panose="020B0604020202020204" pitchFamily="34" charset="0"/>
              </a:rPr>
              <a:t>per </a:t>
            </a:r>
            <a:r>
              <a:rPr lang="fr-FR" b="1" dirty="0" err="1" smtClean="0">
                <a:solidFill>
                  <a:schemeClr val="tx2"/>
                </a:solidFill>
                <a:latin typeface="Arial" panose="020B0604020202020204" pitchFamily="34" charset="0"/>
                <a:cs typeface="Arial" panose="020B0604020202020204" pitchFamily="34" charset="0"/>
              </a:rPr>
              <a:t>voltijdequivalent</a:t>
            </a:r>
            <a:r>
              <a:rPr lang="fr-FR" b="1" dirty="0" smtClean="0">
                <a:solidFill>
                  <a:schemeClr val="tx2"/>
                </a:solidFill>
                <a:latin typeface="Arial" panose="020B0604020202020204" pitchFamily="34" charset="0"/>
                <a:cs typeface="Arial" panose="020B0604020202020204" pitchFamily="34" charset="0"/>
              </a:rPr>
              <a:t> (VTE) die de </a:t>
            </a:r>
            <a:r>
              <a:rPr lang="fr-FR" b="1" dirty="0" err="1" smtClean="0">
                <a:solidFill>
                  <a:schemeClr val="tx2"/>
                </a:solidFill>
                <a:latin typeface="Arial" panose="020B0604020202020204" pitchFamily="34" charset="0"/>
                <a:cs typeface="Arial" panose="020B0604020202020204" pitchFamily="34" charset="0"/>
              </a:rPr>
              <a:t>acties</a:t>
            </a:r>
            <a:r>
              <a:rPr lang="fr-FR" b="1" dirty="0" smtClean="0">
                <a:solidFill>
                  <a:schemeClr val="tx2"/>
                </a:solidFill>
                <a:latin typeface="Arial" panose="020B0604020202020204" pitchFamily="34" charset="0"/>
                <a:cs typeface="Arial" panose="020B0604020202020204" pitchFamily="34" charset="0"/>
              </a:rPr>
              <a:t> </a:t>
            </a:r>
            <a:r>
              <a:rPr lang="fr-FR" b="1" dirty="0" err="1" smtClean="0">
                <a:solidFill>
                  <a:schemeClr val="tx2"/>
                </a:solidFill>
                <a:latin typeface="Arial" panose="020B0604020202020204" pitchFamily="34" charset="0"/>
                <a:cs typeface="Arial" panose="020B0604020202020204" pitchFamily="34" charset="0"/>
              </a:rPr>
              <a:t>rechtstreeks</a:t>
            </a:r>
            <a:r>
              <a:rPr lang="fr-FR" b="1" dirty="0" smtClean="0">
                <a:solidFill>
                  <a:schemeClr val="tx2"/>
                </a:solidFill>
                <a:latin typeface="Arial" panose="020B0604020202020204" pitchFamily="34" charset="0"/>
                <a:cs typeface="Arial" panose="020B0604020202020204" pitchFamily="34" charset="0"/>
              </a:rPr>
              <a:t> </a:t>
            </a:r>
            <a:r>
              <a:rPr lang="fr-FR" b="1" dirty="0" err="1" smtClean="0">
                <a:solidFill>
                  <a:schemeClr val="tx2"/>
                </a:solidFill>
                <a:latin typeface="Arial" panose="020B0604020202020204" pitchFamily="34" charset="0"/>
                <a:cs typeface="Arial" panose="020B0604020202020204" pitchFamily="34" charset="0"/>
              </a:rPr>
              <a:t>uitvoert</a:t>
            </a:r>
            <a:endParaRPr lang="fr-FR" b="1" dirty="0" smtClean="0">
              <a:solidFill>
                <a:schemeClr val="tx2"/>
              </a:solidFill>
              <a:latin typeface="Arial" panose="020B0604020202020204" pitchFamily="34" charset="0"/>
              <a:cs typeface="Arial" panose="020B0604020202020204" pitchFamily="34" charset="0"/>
            </a:endParaRPr>
          </a:p>
          <a:p>
            <a:pPr algn="ctr"/>
            <a:endParaRPr lang="fr-FR" b="1" dirty="0">
              <a:solidFill>
                <a:schemeClr val="tx2"/>
              </a:solidFill>
            </a:endParaRPr>
          </a:p>
          <a:p>
            <a:pPr algn="ctr"/>
            <a:endParaRPr lang="fr-FR" b="1" dirty="0">
              <a:solidFill>
                <a:schemeClr val="tx2"/>
              </a:solidFill>
            </a:endParaRPr>
          </a:p>
        </p:txBody>
      </p:sp>
    </p:spTree>
    <p:extLst>
      <p:ext uri="{BB962C8B-B14F-4D97-AF65-F5344CB8AC3E}">
        <p14:creationId xmlns:p14="http://schemas.microsoft.com/office/powerpoint/2010/main" val="3068522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err="1" smtClean="0">
                <a:solidFill>
                  <a:srgbClr val="000090"/>
                </a:solidFill>
                <a:latin typeface="Arial"/>
                <a:cs typeface="Arial"/>
              </a:rPr>
              <a:t>Financiering</a:t>
            </a:r>
            <a:r>
              <a:rPr lang="fr-BE" sz="2800" b="1" dirty="0" smtClean="0">
                <a:solidFill>
                  <a:srgbClr val="000090"/>
                </a:solidFill>
                <a:latin typeface="Arial"/>
                <a:cs typeface="Arial"/>
              </a:rPr>
              <a:t>: </a:t>
            </a:r>
            <a:r>
              <a:rPr lang="fr-BE" sz="2800" b="1" dirty="0" smtClean="0">
                <a:solidFill>
                  <a:srgbClr val="000090"/>
                </a:solidFill>
                <a:latin typeface="Arial"/>
                <a:cs typeface="Arial"/>
              </a:rPr>
              <a:t>subsidiebedrag</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25</a:t>
            </a:fld>
            <a:endParaRPr lang="fr-FR" dirty="0"/>
          </a:p>
        </p:txBody>
      </p:sp>
      <p:sp>
        <p:nvSpPr>
          <p:cNvPr id="2" name="Rectangle 1"/>
          <p:cNvSpPr/>
          <p:nvPr/>
        </p:nvSpPr>
        <p:spPr>
          <a:xfrm>
            <a:off x="163665" y="1585110"/>
            <a:ext cx="8624735" cy="646331"/>
          </a:xfrm>
          <a:prstGeom prst="rect">
            <a:avLst/>
          </a:prstGeom>
        </p:spPr>
        <p:txBody>
          <a:bodyPr wrap="square">
            <a:spAutoFit/>
          </a:bodyPr>
          <a:lstStyle/>
          <a:p>
            <a:pPr algn="ctr"/>
            <a:endParaRPr lang="fr-FR" b="1" dirty="0">
              <a:solidFill>
                <a:schemeClr val="tx2"/>
              </a:solidFill>
            </a:endParaRPr>
          </a:p>
          <a:p>
            <a:pPr algn="ctr"/>
            <a:endParaRPr lang="fr-FR" b="1" dirty="0">
              <a:solidFill>
                <a:schemeClr val="tx2"/>
              </a:solidFill>
            </a:endParaRPr>
          </a:p>
        </p:txBody>
      </p:sp>
      <p:sp>
        <p:nvSpPr>
          <p:cNvPr id="3" name="Rectangle 2"/>
          <p:cNvSpPr/>
          <p:nvPr/>
        </p:nvSpPr>
        <p:spPr>
          <a:xfrm>
            <a:off x="381000" y="1556088"/>
            <a:ext cx="8166100" cy="2862322"/>
          </a:xfrm>
          <a:prstGeom prst="rect">
            <a:avLst/>
          </a:prstGeom>
        </p:spPr>
        <p:txBody>
          <a:bodyPr wrap="square">
            <a:spAutoFit/>
          </a:bodyPr>
          <a:lstStyle/>
          <a:p>
            <a:pPr algn="just"/>
            <a:r>
              <a:rPr lang="fr-FR" dirty="0" smtClean="0">
                <a:solidFill>
                  <a:schemeClr val="tx1">
                    <a:lumMod val="50000"/>
                    <a:lumOff val="50000"/>
                  </a:schemeClr>
                </a:solidFill>
                <a:latin typeface="Wingdings"/>
                <a:ea typeface="Wingdings"/>
                <a:cs typeface="Wingdings"/>
                <a:sym typeface="Wingdings"/>
              </a:rPr>
              <a:t></a:t>
            </a:r>
            <a:r>
              <a:rPr lang="fr-FR" dirty="0">
                <a:solidFill>
                  <a:schemeClr val="tx1">
                    <a:lumMod val="50000"/>
                    <a:lumOff val="50000"/>
                  </a:schemeClr>
                </a:solidFill>
                <a:latin typeface="Arial"/>
                <a:cs typeface="Arial"/>
                <a:sym typeface="Wingdings"/>
              </a:rPr>
              <a:t> </a:t>
            </a:r>
            <a:r>
              <a:rPr lang="fr-FR" dirty="0" smtClean="0">
                <a:solidFill>
                  <a:schemeClr val="tx1">
                    <a:lumMod val="50000"/>
                    <a:lumOff val="50000"/>
                  </a:schemeClr>
                </a:solidFill>
                <a:latin typeface="Arial"/>
                <a:cs typeface="Arial"/>
                <a:sym typeface="Wingdings"/>
              </a:rPr>
              <a:t> </a:t>
            </a:r>
            <a:r>
              <a:rPr lang="fr-FR" dirty="0" err="1" smtClean="0">
                <a:solidFill>
                  <a:schemeClr val="tx1">
                    <a:lumMod val="50000"/>
                    <a:lumOff val="50000"/>
                  </a:schemeClr>
                </a:solidFill>
                <a:latin typeface="Arial"/>
                <a:cs typeface="Arial"/>
              </a:rPr>
              <a:t>Het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werkelijke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bedrag</a:t>
            </a:r>
            <a:r>
              <a:rPr lang="fr-FR" dirty="0" smtClean="0">
                <a:solidFill>
                  <a:schemeClr val="tx1">
                    <a:lumMod val="50000"/>
                    <a:lumOff val="50000"/>
                  </a:schemeClr>
                </a:solidFill>
                <a:latin typeface="Arial"/>
                <a:cs typeface="Arial"/>
              </a:rPr>
              <a:t> van de subsidie </a:t>
            </a:r>
            <a:r>
              <a:rPr lang="fr-FR" dirty="0" err="1" smtClean="0">
                <a:solidFill>
                  <a:schemeClr val="tx1">
                    <a:lumMod val="50000"/>
                    <a:lumOff val="50000"/>
                  </a:schemeClr>
                </a:solidFill>
                <a:latin typeface="Arial"/>
                <a:cs typeface="Arial"/>
              </a:rPr>
              <a:t>wordt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berekend</a:t>
            </a:r>
            <a:r>
              <a:rPr lang="fr-FR" dirty="0" smtClean="0">
                <a:solidFill>
                  <a:schemeClr val="tx1">
                    <a:lumMod val="50000"/>
                    <a:lumOff val="50000"/>
                  </a:schemeClr>
                </a:solidFill>
                <a:latin typeface="Arial"/>
                <a:cs typeface="Arial"/>
              </a:rPr>
              <a:t> op basis van de </a:t>
            </a:r>
            <a:r>
              <a:rPr lang="fr-FR" dirty="0" err="1" smtClean="0">
                <a:solidFill>
                  <a:schemeClr val="tx1">
                    <a:lumMod val="50000"/>
                    <a:lumOff val="50000"/>
                  </a:schemeClr>
                </a:solidFill>
                <a:latin typeface="Arial"/>
                <a:cs typeface="Arial"/>
              </a:rPr>
              <a:t>resultaten</a:t>
            </a:r>
            <a:r>
              <a:rPr lang="fr-FR" dirty="0" smtClean="0">
                <a:solidFill>
                  <a:schemeClr val="tx1">
                    <a:lumMod val="50000"/>
                    <a:lumOff val="50000"/>
                  </a:schemeClr>
                </a:solidFill>
                <a:latin typeface="Arial"/>
                <a:cs typeface="Arial"/>
              </a:rPr>
              <a:t> van de </a:t>
            </a:r>
            <a:r>
              <a:rPr lang="fr-FR" dirty="0" err="1" smtClean="0">
                <a:solidFill>
                  <a:schemeClr val="tx1">
                    <a:lumMod val="50000"/>
                    <a:lumOff val="50000"/>
                  </a:schemeClr>
                </a:solidFill>
                <a:latin typeface="Arial"/>
                <a:cs typeface="Arial"/>
              </a:rPr>
              <a:t>projectindicatoren</a:t>
            </a:r>
            <a:endParaRPr lang="fr-FR" dirty="0">
              <a:solidFill>
                <a:schemeClr val="tx1">
                  <a:lumMod val="50000"/>
                  <a:lumOff val="50000"/>
                </a:schemeClr>
              </a:solidFill>
              <a:latin typeface="Arial"/>
              <a:cs typeface="Arial"/>
            </a:endParaRPr>
          </a:p>
          <a:p>
            <a:pPr algn="just"/>
            <a:endParaRPr lang="fr-FR" dirty="0" smtClean="0">
              <a:solidFill>
                <a:schemeClr val="tx1">
                  <a:lumMod val="50000"/>
                  <a:lumOff val="50000"/>
                </a:schemeClr>
              </a:solidFill>
              <a:latin typeface="Arial"/>
              <a:cs typeface="Arial"/>
            </a:endParaRPr>
          </a:p>
          <a:p>
            <a:pPr marL="285750" indent="-285750" algn="just">
              <a:buFont typeface="Wingdings" charset="0"/>
              <a:buChar char="u"/>
            </a:pPr>
            <a:r>
              <a:rPr lang="fr-FR" dirty="0" err="1" smtClean="0">
                <a:solidFill>
                  <a:schemeClr val="tx1">
                    <a:lumMod val="50000"/>
                    <a:lumOff val="50000"/>
                  </a:schemeClr>
                </a:solidFill>
                <a:latin typeface="Arial"/>
                <a:cs typeface="Arial"/>
              </a:rPr>
              <a:t>Het</a:t>
            </a:r>
            <a:r>
              <a:rPr lang="fr-FR" dirty="0" smtClean="0">
                <a:solidFill>
                  <a:schemeClr val="tx1">
                    <a:lumMod val="50000"/>
                    <a:lumOff val="50000"/>
                  </a:schemeClr>
                </a:solidFill>
                <a:latin typeface="Arial"/>
                <a:cs typeface="Arial"/>
              </a:rPr>
              <a:t> in </a:t>
            </a:r>
            <a:r>
              <a:rPr lang="fr-FR" dirty="0" err="1" smtClean="0">
                <a:solidFill>
                  <a:schemeClr val="tx1">
                    <a:lumMod val="50000"/>
                    <a:lumOff val="50000"/>
                  </a:schemeClr>
                </a:solidFill>
                <a:latin typeface="Arial"/>
                <a:cs typeface="Arial"/>
              </a:rPr>
              <a:t>aanmerking</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genomen</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uitvoeringspercentage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is</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gebaseerd</a:t>
            </a:r>
            <a:r>
              <a:rPr lang="fr-FR" dirty="0" smtClean="0">
                <a:solidFill>
                  <a:schemeClr val="tx1">
                    <a:lumMod val="50000"/>
                    <a:lumOff val="50000"/>
                  </a:schemeClr>
                </a:solidFill>
                <a:latin typeface="Arial"/>
                <a:cs typeface="Arial"/>
              </a:rPr>
              <a:t> op </a:t>
            </a:r>
            <a:r>
              <a:rPr lang="fr-FR" dirty="0" err="1" smtClean="0">
                <a:solidFill>
                  <a:schemeClr val="tx1">
                    <a:lumMod val="50000"/>
                    <a:lumOff val="50000"/>
                  </a:schemeClr>
                </a:solidFill>
                <a:latin typeface="Arial"/>
                <a:cs typeface="Arial"/>
              </a:rPr>
              <a:t>alle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diensten</a:t>
            </a:r>
            <a:r>
              <a:rPr lang="fr-FR" dirty="0" smtClean="0">
                <a:solidFill>
                  <a:schemeClr val="tx1">
                    <a:lumMod val="50000"/>
                    <a:lumOff val="50000"/>
                  </a:schemeClr>
                </a:solidFill>
                <a:latin typeface="Arial"/>
                <a:cs typeface="Arial"/>
              </a:rPr>
              <a:t> van </a:t>
            </a:r>
            <a:r>
              <a:rPr lang="fr-FR" dirty="0" err="1" smtClean="0">
                <a:solidFill>
                  <a:schemeClr val="tx1">
                    <a:lumMod val="50000"/>
                    <a:lumOff val="50000"/>
                  </a:schemeClr>
                </a:solidFill>
                <a:latin typeface="Arial"/>
                <a:cs typeface="Arial"/>
              </a:rPr>
              <a:t>VTE’s</a:t>
            </a:r>
            <a:r>
              <a:rPr lang="fr-FR" dirty="0" smtClean="0">
                <a:solidFill>
                  <a:schemeClr val="tx1">
                    <a:lumMod val="50000"/>
                    <a:lumOff val="50000"/>
                  </a:schemeClr>
                </a:solidFill>
                <a:latin typeface="Arial"/>
                <a:cs typeface="Arial"/>
              </a:rPr>
              <a:t> die </a:t>
            </a:r>
            <a:r>
              <a:rPr lang="fr-FR" dirty="0" err="1" smtClean="0">
                <a:solidFill>
                  <a:schemeClr val="tx1">
                    <a:lumMod val="50000"/>
                    <a:lumOff val="50000"/>
                  </a:schemeClr>
                </a:solidFill>
                <a:latin typeface="Arial"/>
                <a:cs typeface="Arial"/>
              </a:rPr>
              <a:t>conventioneel</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zijn</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toegewezen</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aan</a:t>
            </a:r>
            <a:r>
              <a:rPr lang="fr-FR" dirty="0" smtClean="0">
                <a:solidFill>
                  <a:schemeClr val="tx1">
                    <a:lumMod val="50000"/>
                    <a:lumOff val="50000"/>
                  </a:schemeClr>
                </a:solidFill>
                <a:latin typeface="Arial"/>
                <a:cs typeface="Arial"/>
              </a:rPr>
              <a:t> de </a:t>
            </a:r>
            <a:r>
              <a:rPr lang="fr-FR" dirty="0" err="1" smtClean="0">
                <a:solidFill>
                  <a:schemeClr val="tx1">
                    <a:lumMod val="50000"/>
                    <a:lumOff val="50000"/>
                  </a:schemeClr>
                </a:solidFill>
                <a:latin typeface="Arial"/>
                <a:cs typeface="Arial"/>
              </a:rPr>
              <a:t>directie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uitvoering</a:t>
            </a:r>
            <a:r>
              <a:rPr lang="fr-FR" dirty="0" smtClean="0">
                <a:solidFill>
                  <a:schemeClr val="tx1">
                    <a:lumMod val="50000"/>
                    <a:lumOff val="50000"/>
                  </a:schemeClr>
                </a:solidFill>
                <a:latin typeface="Arial"/>
                <a:cs typeface="Arial"/>
              </a:rPr>
              <a:t> van de </a:t>
            </a:r>
            <a:r>
              <a:rPr lang="fr-FR" dirty="0" err="1" smtClean="0">
                <a:solidFill>
                  <a:schemeClr val="tx1">
                    <a:lumMod val="50000"/>
                    <a:lumOff val="50000"/>
                  </a:schemeClr>
                </a:solidFill>
                <a:latin typeface="Arial"/>
                <a:cs typeface="Arial"/>
              </a:rPr>
              <a:t>acties</a:t>
            </a:r>
            <a:endParaRPr lang="fr-FR" dirty="0" smtClean="0">
              <a:solidFill>
                <a:schemeClr val="tx1">
                  <a:lumMod val="50000"/>
                  <a:lumOff val="50000"/>
                </a:schemeClr>
              </a:solidFill>
              <a:latin typeface="Arial"/>
              <a:cs typeface="Arial"/>
            </a:endParaRPr>
          </a:p>
          <a:p>
            <a:pPr marL="285750" indent="-285750" algn="just">
              <a:buFont typeface="Wingdings" charset="0"/>
              <a:buChar char="u"/>
            </a:pPr>
            <a:endParaRPr lang="fr-FR" dirty="0">
              <a:solidFill>
                <a:schemeClr val="tx1">
                  <a:lumMod val="50000"/>
                  <a:lumOff val="50000"/>
                </a:schemeClr>
              </a:solidFill>
              <a:latin typeface="Arial"/>
              <a:cs typeface="Arial"/>
            </a:endParaRPr>
          </a:p>
          <a:p>
            <a:pPr marL="285750" indent="-285750" algn="just">
              <a:buFont typeface="Wingdings" charset="0"/>
              <a:buChar char="u"/>
            </a:pPr>
            <a:r>
              <a:rPr lang="fr-FR" dirty="0" err="1" smtClean="0">
                <a:solidFill>
                  <a:schemeClr val="tx1">
                    <a:lumMod val="50000"/>
                    <a:lumOff val="50000"/>
                  </a:schemeClr>
                </a:solidFill>
                <a:latin typeface="Arial"/>
                <a:cs typeface="Arial"/>
              </a:rPr>
              <a:t>Het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prestatiepercentage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wordt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gemeten</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aan</a:t>
            </a:r>
            <a:r>
              <a:rPr lang="fr-FR" dirty="0" smtClean="0">
                <a:solidFill>
                  <a:schemeClr val="tx1">
                    <a:lumMod val="50000"/>
                    <a:lumOff val="50000"/>
                  </a:schemeClr>
                </a:solidFill>
                <a:latin typeface="Arial"/>
                <a:cs typeface="Arial"/>
              </a:rPr>
              <a:t> de hand van </a:t>
            </a:r>
            <a:r>
              <a:rPr lang="fr-FR" dirty="0" err="1" smtClean="0">
                <a:solidFill>
                  <a:schemeClr val="tx1">
                    <a:lumMod val="50000"/>
                    <a:lumOff val="50000"/>
                  </a:schemeClr>
                </a:solidFill>
                <a:latin typeface="Arial"/>
                <a:cs typeface="Arial"/>
              </a:rPr>
              <a:t>het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aantal</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werkzoekenden</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dat</a:t>
            </a:r>
            <a:r>
              <a:rPr lang="fr-FR" dirty="0" smtClean="0">
                <a:solidFill>
                  <a:schemeClr val="tx1">
                    <a:lumMod val="50000"/>
                    <a:lumOff val="50000"/>
                  </a:schemeClr>
                </a:solidFill>
                <a:latin typeface="Arial"/>
                <a:cs typeface="Arial"/>
              </a:rPr>
              <a:t> van </a:t>
            </a:r>
            <a:r>
              <a:rPr lang="fr-FR" dirty="0" err="1" smtClean="0">
                <a:solidFill>
                  <a:schemeClr val="tx1">
                    <a:lumMod val="50000"/>
                    <a:lumOff val="50000"/>
                  </a:schemeClr>
                </a:solidFill>
                <a:latin typeface="Arial"/>
                <a:cs typeface="Arial"/>
              </a:rPr>
              <a:t>ten</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minste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drie</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fasen</a:t>
            </a:r>
            <a:r>
              <a:rPr lang="fr-FR" dirty="0" smtClean="0">
                <a:solidFill>
                  <a:schemeClr val="tx1">
                    <a:lumMod val="50000"/>
                    <a:lumOff val="50000"/>
                  </a:schemeClr>
                </a:solidFill>
                <a:latin typeface="Arial"/>
                <a:cs typeface="Arial"/>
              </a:rPr>
              <a:t> van </a:t>
            </a:r>
            <a:r>
              <a:rPr lang="fr-FR" dirty="0" err="1" smtClean="0">
                <a:solidFill>
                  <a:schemeClr val="tx1">
                    <a:lumMod val="50000"/>
                    <a:lumOff val="50000"/>
                  </a:schemeClr>
                </a:solidFill>
                <a:latin typeface="Arial"/>
                <a:cs typeface="Arial"/>
              </a:rPr>
              <a:t>het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steunprogramma</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gebruik</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heeft</a:t>
            </a:r>
            <a:r>
              <a:rPr lang="fr-FR" dirty="0" smtClean="0">
                <a:solidFill>
                  <a:schemeClr val="tx1">
                    <a:lumMod val="50000"/>
                    <a:lumOff val="50000"/>
                  </a:schemeClr>
                </a:solidFill>
                <a:latin typeface="Arial"/>
                <a:cs typeface="Arial"/>
              </a:rPr>
              <a:t> </a:t>
            </a:r>
            <a:r>
              <a:rPr lang="fr-FR" dirty="0" err="1" smtClean="0">
                <a:solidFill>
                  <a:schemeClr val="tx1">
                    <a:lumMod val="50000"/>
                    <a:lumOff val="50000"/>
                  </a:schemeClr>
                </a:solidFill>
                <a:latin typeface="Arial"/>
                <a:cs typeface="Arial"/>
              </a:rPr>
              <a:t>gemaakt</a:t>
            </a:r>
            <a:r>
              <a:rPr lang="fr-FR" dirty="0" smtClean="0">
                <a:solidFill>
                  <a:schemeClr val="tx1">
                    <a:lumMod val="50000"/>
                    <a:lumOff val="50000"/>
                  </a:schemeClr>
                </a:solidFill>
                <a:latin typeface="Arial"/>
                <a:cs typeface="Arial"/>
              </a:rPr>
              <a:t>.</a:t>
            </a:r>
            <a:endParaRPr lang="fr-FR"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86240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Financiering en controle</a:t>
            </a:r>
            <a:endParaRPr lang="fr-BE" sz="2800" b="1" dirty="0">
              <a:solidFill>
                <a:srgbClr val="000090"/>
              </a:solidFill>
              <a:latin typeface="Arial"/>
              <a:cs typeface="Arial"/>
            </a:endParaRP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26</a:t>
            </a:fld>
            <a:endParaRPr lang="fr-FR" dirty="0"/>
          </a:p>
        </p:txBody>
      </p:sp>
      <p:sp>
        <p:nvSpPr>
          <p:cNvPr id="10" name="Text Box 6"/>
          <p:cNvSpPr txBox="1">
            <a:spLocks noChangeArrowheads="1"/>
          </p:cNvSpPr>
          <p:nvPr/>
        </p:nvSpPr>
        <p:spPr bwMode="auto">
          <a:xfrm>
            <a:off x="888088" y="1105681"/>
            <a:ext cx="8045404" cy="4185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Wingdings" charset="2"/>
              <a:buChar char="u"/>
            </a:pPr>
            <a:r>
              <a:rPr lang="fr-BE" b="1" dirty="0" err="1" smtClean="0">
                <a:solidFill>
                  <a:srgbClr val="7F7F7F"/>
                </a:solidFill>
              </a:rPr>
              <a:t>Financiering</a:t>
            </a:r>
            <a:r>
              <a:rPr lang="fr-BE" b="1" dirty="0" smtClean="0">
                <a:solidFill>
                  <a:srgbClr val="7F7F7F"/>
                </a:solidFill>
              </a:rPr>
              <a:t>:</a:t>
            </a:r>
            <a:endParaRPr lang="fr-BE" b="1" dirty="0" smtClean="0">
              <a:solidFill>
                <a:srgbClr val="7F7F7F"/>
              </a:solidFill>
            </a:endParaRPr>
          </a:p>
          <a:p>
            <a:pPr marL="0" lvl="0" indent="0"/>
            <a:endParaRPr lang="fr-BE" b="1" dirty="0" smtClean="0">
              <a:solidFill>
                <a:srgbClr val="7F7F7F"/>
              </a:solidFill>
            </a:endParaRPr>
          </a:p>
          <a:p>
            <a:pPr>
              <a:buFont typeface="Arial" panose="020B0604020202020204" pitchFamily="34" charset="0"/>
              <a:buChar char="•"/>
            </a:pPr>
            <a:r>
              <a:rPr lang="fr-BE" dirty="0" smtClean="0">
                <a:solidFill>
                  <a:srgbClr val="7F7F7F"/>
                </a:solidFill>
              </a:rPr>
              <a:t>De jaarlijkse subsidie wordt in </a:t>
            </a:r>
            <a:r>
              <a:rPr lang="fr-BE" dirty="0" err="1" smtClean="0">
                <a:solidFill>
                  <a:srgbClr val="7F7F7F"/>
                </a:solidFill>
              </a:rPr>
              <a:t>schijven</a:t>
            </a:r>
            <a:r>
              <a:rPr lang="fr-BE" dirty="0" smtClean="0">
                <a:solidFill>
                  <a:srgbClr val="7F7F7F"/>
                </a:solidFill>
              </a:rPr>
              <a:t> </a:t>
            </a:r>
            <a:r>
              <a:rPr lang="fr-BE" dirty="0" err="1" smtClean="0">
                <a:solidFill>
                  <a:srgbClr val="7F7F7F"/>
                </a:solidFill>
              </a:rPr>
              <a:t>betaald</a:t>
            </a:r>
            <a:r>
              <a:rPr lang="fr-BE" dirty="0" smtClean="0">
                <a:solidFill>
                  <a:srgbClr val="7F7F7F"/>
                </a:solidFill>
              </a:rPr>
              <a:t> </a:t>
            </a:r>
            <a:r>
              <a:rPr lang="fr-BE" dirty="0" smtClean="0">
                <a:solidFill>
                  <a:srgbClr val="7F7F7F"/>
                </a:solidFill>
              </a:rPr>
              <a:t>voor de duur van de </a:t>
            </a:r>
            <a:r>
              <a:rPr lang="fr-BE" dirty="0" err="1" smtClean="0">
                <a:solidFill>
                  <a:srgbClr val="7F7F7F"/>
                </a:solidFill>
              </a:rPr>
              <a:t>partnerschapsovereenkomst</a:t>
            </a:r>
            <a:r>
              <a:rPr lang="fr-BE" dirty="0" smtClean="0">
                <a:solidFill>
                  <a:srgbClr val="7F7F7F"/>
                </a:solidFill>
              </a:rPr>
              <a:t>:</a:t>
            </a:r>
          </a:p>
          <a:p>
            <a:pPr lvl="1">
              <a:buFont typeface="Arial" panose="020B0604020202020204" pitchFamily="34" charset="0"/>
              <a:buChar char="•"/>
            </a:pPr>
            <a:r>
              <a:rPr lang="fr-BE" dirty="0" smtClean="0">
                <a:solidFill>
                  <a:srgbClr val="7F7F7F"/>
                </a:solidFill>
              </a:rPr>
              <a:t>voorschot 80% van het maximumbedrag van de jaarlijkse subsidie (31 maart van het referentiejaar)</a:t>
            </a:r>
          </a:p>
          <a:p>
            <a:pPr lvl="1">
              <a:buFont typeface="Arial" panose="020B0604020202020204" pitchFamily="34" charset="0"/>
              <a:buChar char="•"/>
            </a:pPr>
            <a:r>
              <a:rPr lang="en-US" dirty="0">
                <a:solidFill>
                  <a:srgbClr val="7F7F7F"/>
                </a:solidFill>
              </a:rPr>
              <a:t>s</a:t>
            </a:r>
            <a:r>
              <a:rPr lang="nl-BE" dirty="0" smtClean="0">
                <a:solidFill>
                  <a:srgbClr val="7F7F7F"/>
                </a:solidFill>
              </a:rPr>
              <a:t>aldo berekend op basis van het werkelijke bedrag van de subsidie en het betaalde voorschot. Geliquideerd na ontvangst en controle door Actiris van het door de partner ingediende jaarverslag.</a:t>
            </a:r>
            <a:endParaRPr lang="fr-FR" dirty="0" smtClean="0">
              <a:solidFill>
                <a:srgbClr val="7F7F7F"/>
              </a:solidFill>
            </a:endParaRPr>
          </a:p>
          <a:p>
            <a:pPr marL="0" indent="0"/>
            <a:endParaRPr lang="fr-FR" sz="1600" dirty="0" smtClean="0">
              <a:solidFill>
                <a:srgbClr val="7F7F7F"/>
              </a:solidFill>
            </a:endParaRPr>
          </a:p>
          <a:p>
            <a:pPr marL="285750" indent="-285750">
              <a:buFont typeface="Wingdings" charset="2"/>
              <a:buChar char="u"/>
            </a:pPr>
            <a:r>
              <a:rPr lang="fr-FR" b="1" dirty="0" err="1" smtClean="0">
                <a:solidFill>
                  <a:srgbClr val="7F7F7F"/>
                </a:solidFill>
              </a:rPr>
              <a:t>Inspectie</a:t>
            </a:r>
            <a:r>
              <a:rPr lang="fr-FR" b="1" dirty="0" smtClean="0">
                <a:solidFill>
                  <a:srgbClr val="7F7F7F"/>
                </a:solidFill>
              </a:rPr>
              <a:t>:</a:t>
            </a:r>
            <a:endParaRPr lang="fr-FR" b="1" dirty="0">
              <a:solidFill>
                <a:srgbClr val="7F7F7F"/>
              </a:solidFill>
            </a:endParaRPr>
          </a:p>
          <a:p>
            <a:pPr lvl="1">
              <a:buFont typeface="Arial" panose="020B0604020202020204" pitchFamily="34" charset="0"/>
              <a:buChar char="•"/>
            </a:pPr>
            <a:r>
              <a:rPr lang="en-US" dirty="0">
                <a:solidFill>
                  <a:srgbClr val="7F7F7F"/>
                </a:solidFill>
              </a:rPr>
              <a:t>j</a:t>
            </a:r>
            <a:r>
              <a:rPr lang="fr-FR" dirty="0" err="1" smtClean="0">
                <a:solidFill>
                  <a:srgbClr val="7F7F7F"/>
                </a:solidFill>
              </a:rPr>
              <a:t>aarlijks</a:t>
            </a:r>
            <a:r>
              <a:rPr lang="fr-FR" dirty="0" smtClean="0">
                <a:solidFill>
                  <a:srgbClr val="7F7F7F"/>
                </a:solidFill>
              </a:rPr>
              <a:t>, </a:t>
            </a:r>
            <a:r>
              <a:rPr lang="fr-FR" dirty="0" err="1" smtClean="0">
                <a:solidFill>
                  <a:srgbClr val="7F7F7F"/>
                </a:solidFill>
              </a:rPr>
              <a:t>vóór</a:t>
            </a:r>
            <a:r>
              <a:rPr lang="fr-FR" dirty="0" smtClean="0">
                <a:solidFill>
                  <a:srgbClr val="7F7F7F"/>
                </a:solidFill>
              </a:rPr>
              <a:t> de </a:t>
            </a:r>
            <a:r>
              <a:rPr lang="fr-FR" dirty="0" err="1" smtClean="0">
                <a:solidFill>
                  <a:srgbClr val="7F7F7F"/>
                </a:solidFill>
              </a:rPr>
              <a:t>vereffening</a:t>
            </a:r>
            <a:r>
              <a:rPr lang="fr-FR" dirty="0" smtClean="0">
                <a:solidFill>
                  <a:srgbClr val="7F7F7F"/>
                </a:solidFill>
              </a:rPr>
              <a:t> van </a:t>
            </a:r>
            <a:r>
              <a:rPr lang="fr-FR" dirty="0" err="1" smtClean="0">
                <a:solidFill>
                  <a:srgbClr val="7F7F7F"/>
                </a:solidFill>
              </a:rPr>
              <a:t>het</a:t>
            </a:r>
            <a:r>
              <a:rPr lang="fr-FR" dirty="0" smtClean="0">
                <a:solidFill>
                  <a:srgbClr val="7F7F7F"/>
                </a:solidFill>
              </a:rPr>
              <a:t> </a:t>
            </a:r>
            <a:r>
              <a:rPr lang="fr-FR" dirty="0" err="1" smtClean="0">
                <a:solidFill>
                  <a:srgbClr val="7F7F7F"/>
                </a:solidFill>
              </a:rPr>
              <a:t>saldo</a:t>
            </a:r>
            <a:r>
              <a:rPr lang="fr-FR" dirty="0" smtClean="0">
                <a:solidFill>
                  <a:srgbClr val="7F7F7F"/>
                </a:solidFill>
              </a:rPr>
              <a:t> van de subsidie </a:t>
            </a:r>
          </a:p>
          <a:p>
            <a:pPr lvl="1">
              <a:buFont typeface="Arial" panose="020B0604020202020204" pitchFamily="34" charset="0"/>
              <a:buChar char="•"/>
            </a:pPr>
            <a:r>
              <a:rPr lang="en-US" dirty="0">
                <a:solidFill>
                  <a:srgbClr val="7F7F7F"/>
                </a:solidFill>
              </a:rPr>
              <a:t>c</a:t>
            </a:r>
            <a:r>
              <a:rPr lang="fr-FR" dirty="0" err="1" smtClean="0">
                <a:solidFill>
                  <a:srgbClr val="7F7F7F"/>
                </a:solidFill>
              </a:rPr>
              <a:t>ontrolebalie</a:t>
            </a:r>
            <a:endParaRPr lang="fr-FR" dirty="0" smtClean="0">
              <a:solidFill>
                <a:srgbClr val="7F7F7F"/>
              </a:solidFill>
            </a:endParaRPr>
          </a:p>
          <a:p>
            <a:pPr lvl="1">
              <a:buFont typeface="Arial" panose="020B0604020202020204" pitchFamily="34" charset="0"/>
              <a:buChar char="•"/>
            </a:pPr>
            <a:r>
              <a:rPr lang="en-US" dirty="0">
                <a:solidFill>
                  <a:srgbClr val="7F7F7F"/>
                </a:solidFill>
              </a:rPr>
              <a:t>t</a:t>
            </a:r>
            <a:r>
              <a:rPr lang="fr-FR" dirty="0" smtClean="0">
                <a:solidFill>
                  <a:srgbClr val="7F7F7F"/>
                </a:solidFill>
              </a:rPr>
              <a:t>er </a:t>
            </a:r>
            <a:r>
              <a:rPr lang="fr-FR" dirty="0" err="1" smtClean="0">
                <a:solidFill>
                  <a:srgbClr val="7F7F7F"/>
                </a:solidFill>
              </a:rPr>
              <a:t>plaatste</a:t>
            </a:r>
            <a:r>
              <a:rPr lang="fr-FR" dirty="0" smtClean="0">
                <a:solidFill>
                  <a:srgbClr val="7F7F7F"/>
                </a:solidFill>
              </a:rPr>
              <a:t> </a:t>
            </a:r>
            <a:r>
              <a:rPr lang="fr-FR" dirty="0" err="1" smtClean="0">
                <a:solidFill>
                  <a:srgbClr val="7F7F7F"/>
                </a:solidFill>
              </a:rPr>
              <a:t>ten</a:t>
            </a:r>
            <a:r>
              <a:rPr lang="fr-FR" dirty="0" smtClean="0">
                <a:solidFill>
                  <a:srgbClr val="7F7F7F"/>
                </a:solidFill>
              </a:rPr>
              <a:t> </a:t>
            </a:r>
            <a:r>
              <a:rPr lang="fr-FR" dirty="0" err="1" smtClean="0">
                <a:solidFill>
                  <a:srgbClr val="7F7F7F"/>
                </a:solidFill>
              </a:rPr>
              <a:t>minste</a:t>
            </a:r>
            <a:r>
              <a:rPr lang="fr-FR" dirty="0" smtClean="0">
                <a:solidFill>
                  <a:srgbClr val="7F7F7F"/>
                </a:solidFill>
              </a:rPr>
              <a:t> om de 3 </a:t>
            </a:r>
            <a:r>
              <a:rPr lang="fr-FR" dirty="0" err="1" smtClean="0">
                <a:solidFill>
                  <a:srgbClr val="7F7F7F"/>
                </a:solidFill>
              </a:rPr>
              <a:t>jaar</a:t>
            </a:r>
            <a:endParaRPr lang="fr-FR" dirty="0" smtClean="0">
              <a:solidFill>
                <a:srgbClr val="7F7F7F"/>
              </a:solidFill>
            </a:endParaRPr>
          </a:p>
          <a:p>
            <a:pPr marL="285750" indent="-285750">
              <a:buFont typeface="Arial" panose="020B0604020202020204" pitchFamily="34" charset="0"/>
              <a:buChar char="•"/>
            </a:pPr>
            <a:endParaRPr lang="fr-FR" sz="1600" dirty="0" smtClean="0">
              <a:solidFill>
                <a:schemeClr val="bg1">
                  <a:lumMod val="50000"/>
                </a:schemeClr>
              </a:solidFill>
            </a:endParaRPr>
          </a:p>
        </p:txBody>
      </p:sp>
    </p:spTree>
    <p:extLst>
      <p:ext uri="{BB962C8B-B14F-4D97-AF65-F5344CB8AC3E}">
        <p14:creationId xmlns:p14="http://schemas.microsoft.com/office/powerpoint/2010/main" val="667562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Indicatoren en hun impact</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27</a:t>
            </a:fld>
            <a:endParaRPr lang="fr-FR" dirty="0"/>
          </a:p>
        </p:txBody>
      </p:sp>
      <p:sp>
        <p:nvSpPr>
          <p:cNvPr id="10" name="Text Box 6"/>
          <p:cNvSpPr txBox="1">
            <a:spLocks noChangeArrowheads="1"/>
          </p:cNvSpPr>
          <p:nvPr/>
        </p:nvSpPr>
        <p:spPr bwMode="auto">
          <a:xfrm>
            <a:off x="406401" y="1202212"/>
            <a:ext cx="8737600" cy="3139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Wingdings" charset="2"/>
              <a:buChar char="u"/>
            </a:pPr>
            <a:r>
              <a:rPr lang="fr-BE" b="1" u="sng" dirty="0" err="1" smtClean="0">
                <a:solidFill>
                  <a:srgbClr val="000090"/>
                </a:solidFill>
              </a:rPr>
              <a:t>Realisatie</a:t>
            </a:r>
            <a:r>
              <a:rPr lang="fr-BE" b="1" dirty="0" smtClean="0">
                <a:solidFill>
                  <a:srgbClr val="000090"/>
                </a:solidFill>
              </a:rPr>
              <a:t> </a:t>
            </a:r>
            <a:r>
              <a:rPr lang="fr-BE" dirty="0" smtClean="0">
                <a:solidFill>
                  <a:schemeClr val="tx1">
                    <a:lumMod val="50000"/>
                    <a:lumOff val="50000"/>
                  </a:schemeClr>
                </a:solidFill>
              </a:rPr>
              <a:t>= </a:t>
            </a:r>
            <a:r>
              <a:rPr lang="nl-BE" dirty="0" smtClean="0">
                <a:solidFill>
                  <a:schemeClr val="tx1">
                    <a:lumMod val="50000"/>
                    <a:lumOff val="50000"/>
                  </a:schemeClr>
                </a:solidFill>
              </a:rPr>
              <a:t>Aantal </a:t>
            </a:r>
            <a:r>
              <a:rPr lang="nl-BE" dirty="0" smtClean="0">
                <a:solidFill>
                  <a:schemeClr val="tx1">
                    <a:lumMod val="50000"/>
                    <a:lumOff val="50000"/>
                  </a:schemeClr>
                </a:solidFill>
              </a:rPr>
              <a:t>werkzoekenden</a:t>
            </a:r>
            <a:r>
              <a:rPr lang="fr-BE" dirty="0" smtClean="0">
                <a:solidFill>
                  <a:schemeClr val="tx1">
                    <a:lumMod val="50000"/>
                    <a:lumOff val="50000"/>
                  </a:schemeClr>
                </a:solidFill>
              </a:rPr>
              <a:t>* </a:t>
            </a:r>
            <a:r>
              <a:rPr lang="fr-BE" dirty="0" smtClean="0">
                <a:solidFill>
                  <a:schemeClr val="tx1">
                    <a:lumMod val="50000"/>
                    <a:lumOff val="50000"/>
                  </a:schemeClr>
                </a:solidFill>
              </a:rPr>
              <a:t>begeleid per jaar door een VTE (voltijdsequivalent)</a:t>
            </a:r>
          </a:p>
          <a:p>
            <a:pPr marL="641350" lvl="1" indent="-285750">
              <a:buFontTx/>
              <a:buChar char="•"/>
            </a:pPr>
            <a:r>
              <a:rPr lang="en-US" dirty="0" smtClean="0">
                <a:solidFill>
                  <a:schemeClr val="tx1">
                    <a:lumMod val="50000"/>
                    <a:lumOff val="50000"/>
                  </a:schemeClr>
                </a:solidFill>
              </a:rPr>
              <a:t>M</a:t>
            </a:r>
            <a:r>
              <a:rPr lang="fr-BE" dirty="0" smtClean="0">
                <a:solidFill>
                  <a:schemeClr val="tx1">
                    <a:lumMod val="50000"/>
                    <a:lumOff val="50000"/>
                  </a:schemeClr>
                </a:solidFill>
              </a:rPr>
              <a:t>inimaal 100 waarvan 80% een begeleiding moet hebben voltooid</a:t>
            </a:r>
          </a:p>
          <a:p>
            <a:pPr marL="641350" lvl="1" indent="-285750">
              <a:buFontTx/>
              <a:buChar char="•"/>
            </a:pPr>
            <a:r>
              <a:rPr lang="fr-BE" dirty="0">
                <a:solidFill>
                  <a:schemeClr val="tx1">
                    <a:lumMod val="50000"/>
                    <a:lumOff val="50000"/>
                  </a:schemeClr>
                </a:solidFill>
              </a:rPr>
              <a:t>Voorgesteld door de partner in zijn dossier</a:t>
            </a:r>
          </a:p>
          <a:p>
            <a:pPr marL="641350" lvl="1" indent="-285750">
              <a:buFontTx/>
              <a:buChar char="•"/>
            </a:pPr>
            <a:r>
              <a:rPr lang="fr-BE" dirty="0" smtClean="0">
                <a:solidFill>
                  <a:srgbClr val="7F8386"/>
                </a:solidFill>
              </a:rPr>
              <a:t>Op voorstel van partner en directe link met subsidie</a:t>
            </a:r>
            <a:endParaRPr lang="fr-BE" dirty="0">
              <a:solidFill>
                <a:srgbClr val="7F8386"/>
              </a:solidFill>
            </a:endParaRPr>
          </a:p>
          <a:p>
            <a:pPr marL="355600" lvl="1" indent="0"/>
            <a:endParaRPr lang="fr-BE" dirty="0">
              <a:solidFill>
                <a:srgbClr val="6D6E71"/>
              </a:solidFill>
            </a:endParaRPr>
          </a:p>
          <a:p>
            <a:pPr marL="285750" lvl="2" indent="-285750">
              <a:buFont typeface="Wingdings" charset="2"/>
              <a:buChar char="u"/>
            </a:pPr>
            <a:r>
              <a:rPr lang="fr-BE" b="1" u="sng" dirty="0" smtClean="0">
                <a:solidFill>
                  <a:srgbClr val="000090"/>
                </a:solidFill>
              </a:rPr>
              <a:t>Resultaat </a:t>
            </a:r>
            <a:r>
              <a:rPr lang="fr-BE" b="1" u="sng" dirty="0">
                <a:solidFill>
                  <a:srgbClr val="000090"/>
                </a:solidFill>
              </a:rPr>
              <a:t>(of positieve uitstroom</a:t>
            </a:r>
            <a:r>
              <a:rPr lang="fr-BE" b="1" u="sng" dirty="0">
                <a:solidFill>
                  <a:srgbClr val="000090"/>
                </a:solidFill>
              </a:rPr>
              <a:t>)</a:t>
            </a:r>
            <a:r>
              <a:rPr lang="fr-BE" b="1" dirty="0">
                <a:solidFill>
                  <a:srgbClr val="000090"/>
                </a:solidFill>
              </a:rPr>
              <a:t> </a:t>
            </a:r>
            <a:r>
              <a:rPr lang="fr-BE" dirty="0" smtClean="0">
                <a:solidFill>
                  <a:srgbClr val="7F8386"/>
                </a:solidFill>
              </a:rPr>
              <a:t>= </a:t>
            </a:r>
            <a:r>
              <a:rPr lang="fr-BE" dirty="0">
                <a:solidFill>
                  <a:srgbClr val="7F8386"/>
                </a:solidFill>
              </a:rPr>
              <a:t>werk, opleiding, </a:t>
            </a:r>
            <a:r>
              <a:rPr lang="fr-BE" dirty="0" err="1" smtClean="0">
                <a:solidFill>
                  <a:srgbClr val="7F8386"/>
                </a:solidFill>
              </a:rPr>
              <a:t>hernomen</a:t>
            </a:r>
            <a:r>
              <a:rPr lang="fr-BE" dirty="0" smtClean="0">
                <a:solidFill>
                  <a:srgbClr val="7F8386"/>
                </a:solidFill>
              </a:rPr>
              <a:t> </a:t>
            </a:r>
            <a:r>
              <a:rPr lang="fr-BE" dirty="0">
                <a:solidFill>
                  <a:srgbClr val="7F8386"/>
                </a:solidFill>
              </a:rPr>
              <a:t>studies,… </a:t>
            </a:r>
          </a:p>
          <a:p>
            <a:pPr marL="285750" indent="-285750">
              <a:buFont typeface="Wingdings" charset="2"/>
              <a:buChar char="u"/>
            </a:pPr>
            <a:endParaRPr lang="fr-BE" dirty="0">
              <a:solidFill>
                <a:srgbClr val="6D6E71"/>
              </a:solidFill>
            </a:endParaRPr>
          </a:p>
          <a:p>
            <a:pPr marL="0" indent="0"/>
            <a:r>
              <a:rPr lang="fr-BE" b="1" dirty="0" smtClean="0">
                <a:solidFill>
                  <a:srgbClr val="000090"/>
                </a:solidFill>
                <a:latin typeface="Wingdings"/>
                <a:ea typeface="Wingdings"/>
                <a:cs typeface="Wingdings"/>
                <a:sym typeface="Wingdings"/>
              </a:rPr>
              <a:t></a:t>
            </a:r>
            <a:r>
              <a:rPr lang="fr-BE" b="1" dirty="0">
                <a:solidFill>
                  <a:srgbClr val="000090"/>
                </a:solidFill>
                <a:sym typeface="Wingdings"/>
              </a:rPr>
              <a:t> </a:t>
            </a:r>
            <a:r>
              <a:rPr lang="fr-BE" b="1" u="sng" dirty="0" smtClean="0">
                <a:solidFill>
                  <a:srgbClr val="000090"/>
                </a:solidFill>
              </a:rPr>
              <a:t>Performantie</a:t>
            </a:r>
            <a:r>
              <a:rPr lang="fr-BE" dirty="0" smtClean="0">
                <a:solidFill>
                  <a:srgbClr val="7F8386"/>
                </a:solidFill>
              </a:rPr>
              <a:t> </a:t>
            </a:r>
            <a:r>
              <a:rPr lang="fr-BE" dirty="0">
                <a:solidFill>
                  <a:srgbClr val="7F8386"/>
                </a:solidFill>
              </a:rPr>
              <a:t>= 50% werkzoekenden die begeleiding beëindigen moeten positieve uitstroom behalen. </a:t>
            </a:r>
            <a:endParaRPr lang="fr-BE" dirty="0">
              <a:solidFill>
                <a:schemeClr val="tx1">
                  <a:lumMod val="50000"/>
                  <a:lumOff val="50000"/>
                </a:schemeClr>
              </a:solidFill>
            </a:endParaRPr>
          </a:p>
          <a:p>
            <a:pPr marL="641350" lvl="1" indent="-285750">
              <a:buFont typeface="Arial"/>
              <a:buChar char="•"/>
            </a:pPr>
            <a:r>
              <a:rPr lang="fr-BE" dirty="0" err="1" smtClean="0">
                <a:solidFill>
                  <a:srgbClr val="7F8386"/>
                </a:solidFill>
              </a:rPr>
              <a:t>Geen</a:t>
            </a:r>
            <a:r>
              <a:rPr lang="fr-BE" dirty="0" smtClean="0">
                <a:solidFill>
                  <a:srgbClr val="7F8386"/>
                </a:solidFill>
              </a:rPr>
              <a:t> </a:t>
            </a:r>
            <a:r>
              <a:rPr lang="fr-BE" dirty="0" smtClean="0">
                <a:solidFill>
                  <a:srgbClr val="7F8386"/>
                </a:solidFill>
              </a:rPr>
              <a:t>directe </a:t>
            </a:r>
            <a:r>
              <a:rPr lang="fr-BE" dirty="0">
                <a:solidFill>
                  <a:srgbClr val="7F8386"/>
                </a:solidFill>
              </a:rPr>
              <a:t>impact op subsidie, wel op overeenkomst</a:t>
            </a:r>
          </a:p>
        </p:txBody>
      </p:sp>
    </p:spTree>
    <p:extLst>
      <p:ext uri="{BB962C8B-B14F-4D97-AF65-F5344CB8AC3E}">
        <p14:creationId xmlns:p14="http://schemas.microsoft.com/office/powerpoint/2010/main" val="2330363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507353" y="2490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Contacten met Actiris</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28</a:t>
            </a:fld>
            <a:endParaRPr lang="fr-FR" dirty="0"/>
          </a:p>
        </p:txBody>
      </p:sp>
      <p:sp>
        <p:nvSpPr>
          <p:cNvPr id="2" name="Rectangle 1"/>
          <p:cNvSpPr/>
          <p:nvPr/>
        </p:nvSpPr>
        <p:spPr>
          <a:xfrm>
            <a:off x="393700" y="1203197"/>
            <a:ext cx="8657317" cy="3293209"/>
          </a:xfrm>
          <a:prstGeom prst="rect">
            <a:avLst/>
          </a:prstGeom>
        </p:spPr>
        <p:txBody>
          <a:bodyPr wrap="square">
            <a:spAutoFit/>
          </a:bodyPr>
          <a:lstStyle/>
          <a:p>
            <a:pPr marL="285750" indent="-285750">
              <a:buFont typeface="Wingdings" charset="0"/>
              <a:buChar char="u"/>
            </a:pPr>
            <a:r>
              <a:rPr lang="fr-BE" sz="1600" dirty="0" err="1" smtClean="0">
                <a:solidFill>
                  <a:schemeClr val="tx1">
                    <a:lumMod val="50000"/>
                    <a:lumOff val="50000"/>
                  </a:schemeClr>
                </a:solidFill>
                <a:latin typeface="Arial"/>
                <a:cs typeface="Arial"/>
              </a:rPr>
              <a:t>Partnerdag</a:t>
            </a:r>
            <a:r>
              <a:rPr lang="fr-BE" sz="1600" dirty="0" smtClean="0">
                <a:solidFill>
                  <a:schemeClr val="tx1">
                    <a:lumMod val="50000"/>
                    <a:lumOff val="50000"/>
                  </a:schemeClr>
                </a:solidFill>
                <a:latin typeface="Arial"/>
                <a:cs typeface="Arial"/>
              </a:rPr>
              <a:t> (</a:t>
            </a:r>
            <a:r>
              <a:rPr lang="fr-BE" sz="1600" dirty="0" err="1" smtClean="0">
                <a:solidFill>
                  <a:schemeClr val="tx1">
                    <a:lumMod val="50000"/>
                    <a:lumOff val="50000"/>
                  </a:schemeClr>
                </a:solidFill>
                <a:latin typeface="Arial"/>
                <a:cs typeface="Arial"/>
              </a:rPr>
              <a:t>meestal</a:t>
            </a:r>
            <a:r>
              <a:rPr lang="fr-BE" sz="1600" dirty="0" smtClean="0">
                <a:solidFill>
                  <a:schemeClr val="tx1">
                    <a:lumMod val="50000"/>
                    <a:lumOff val="50000"/>
                  </a:schemeClr>
                </a:solidFill>
                <a:latin typeface="Arial"/>
                <a:cs typeface="Arial"/>
              </a:rPr>
              <a:t> </a:t>
            </a:r>
            <a:r>
              <a:rPr lang="fr-BE" sz="1600" dirty="0">
                <a:solidFill>
                  <a:schemeClr val="tx1">
                    <a:lumMod val="50000"/>
                    <a:lumOff val="50000"/>
                  </a:schemeClr>
                </a:solidFill>
                <a:latin typeface="Arial"/>
                <a:cs typeface="Arial"/>
              </a:rPr>
              <a:t>1x</a:t>
            </a:r>
            <a:r>
              <a:rPr lang="fr-BE" sz="1600" dirty="0" smtClean="0">
                <a:solidFill>
                  <a:schemeClr val="tx1">
                    <a:lumMod val="50000"/>
                    <a:lumOff val="50000"/>
                  </a:schemeClr>
                </a:solidFill>
                <a:latin typeface="Arial"/>
                <a:cs typeface="Arial"/>
              </a:rPr>
              <a:t>/jaar)</a:t>
            </a:r>
          </a:p>
          <a:p>
            <a:pPr marL="285750" indent="-285750">
              <a:buFont typeface="Wingdings" charset="0"/>
              <a:buChar char="u"/>
            </a:pPr>
            <a:endParaRPr lang="fr-BE" sz="1600" dirty="0">
              <a:solidFill>
                <a:schemeClr val="tx1">
                  <a:lumMod val="50000"/>
                  <a:lumOff val="50000"/>
                </a:schemeClr>
              </a:solidFill>
              <a:latin typeface="Arial"/>
              <a:cs typeface="Arial"/>
            </a:endParaRPr>
          </a:p>
          <a:p>
            <a:pPr marL="285750" indent="-285750">
              <a:buFont typeface="Wingdings" charset="0"/>
              <a:buChar char="u"/>
            </a:pPr>
            <a:r>
              <a:rPr lang="fr-BE" sz="1600" dirty="0" smtClean="0">
                <a:solidFill>
                  <a:schemeClr val="tx1">
                    <a:lumMod val="50000"/>
                    <a:lumOff val="50000"/>
                  </a:schemeClr>
                </a:solidFill>
                <a:latin typeface="Arial"/>
                <a:cs typeface="Arial"/>
              </a:rPr>
              <a:t>Organisatie van de ondersteuningscomités en </a:t>
            </a:r>
            <a:r>
              <a:rPr lang="fr-BE" sz="1600" dirty="0" err="1" smtClean="0">
                <a:solidFill>
                  <a:schemeClr val="tx1">
                    <a:lumMod val="50000"/>
                    <a:lumOff val="50000"/>
                  </a:schemeClr>
                </a:solidFill>
                <a:latin typeface="Arial"/>
                <a:cs typeface="Arial"/>
              </a:rPr>
              <a:t>intervisie</a:t>
            </a:r>
            <a:r>
              <a:rPr lang="fr-BE" sz="1600" dirty="0" smtClean="0">
                <a:solidFill>
                  <a:schemeClr val="tx1">
                    <a:lumMod val="50000"/>
                    <a:lumOff val="50000"/>
                  </a:schemeClr>
                </a:solidFill>
                <a:latin typeface="Arial"/>
                <a:cs typeface="Arial"/>
              </a:rPr>
              <a:t> </a:t>
            </a:r>
            <a:r>
              <a:rPr lang="fr-BE" sz="1600" dirty="0" err="1" smtClean="0">
                <a:solidFill>
                  <a:schemeClr val="tx1">
                    <a:lumMod val="50000"/>
                    <a:lumOff val="50000"/>
                  </a:schemeClr>
                </a:solidFill>
                <a:latin typeface="Arial"/>
                <a:cs typeface="Arial"/>
              </a:rPr>
              <a:t>vergaderingen</a:t>
            </a:r>
            <a:r>
              <a:rPr lang="fr-BE" sz="1600" dirty="0" smtClean="0">
                <a:solidFill>
                  <a:schemeClr val="tx1">
                    <a:lumMod val="50000"/>
                    <a:lumOff val="50000"/>
                  </a:schemeClr>
                </a:solidFill>
                <a:latin typeface="Arial"/>
                <a:cs typeface="Arial"/>
              </a:rPr>
              <a:t> </a:t>
            </a:r>
            <a:r>
              <a:rPr lang="fr-BE" sz="1600" dirty="0" smtClean="0">
                <a:solidFill>
                  <a:schemeClr val="tx1">
                    <a:lumMod val="50000"/>
                    <a:lumOff val="50000"/>
                  </a:schemeClr>
                </a:solidFill>
                <a:latin typeface="Arial"/>
                <a:cs typeface="Arial"/>
              </a:rPr>
              <a:t>met alle partners van de 50+ maatregel</a:t>
            </a:r>
          </a:p>
          <a:p>
            <a:endParaRPr lang="fr-BE" sz="1600" dirty="0">
              <a:solidFill>
                <a:schemeClr val="tx1">
                  <a:lumMod val="50000"/>
                  <a:lumOff val="50000"/>
                </a:schemeClr>
              </a:solidFill>
              <a:latin typeface="Arial"/>
              <a:cs typeface="Arial"/>
            </a:endParaRPr>
          </a:p>
          <a:p>
            <a:r>
              <a:rPr lang="fr-BE" sz="1600" dirty="0" smtClean="0">
                <a:solidFill>
                  <a:schemeClr val="tx1">
                    <a:lumMod val="50000"/>
                    <a:lumOff val="50000"/>
                  </a:schemeClr>
                </a:solidFill>
                <a:latin typeface="Wingdings"/>
                <a:ea typeface="Wingdings"/>
                <a:cs typeface="Wingdings"/>
                <a:sym typeface="Wingdings"/>
              </a:rPr>
              <a:t></a:t>
            </a:r>
            <a:r>
              <a:rPr lang="fr-BE" sz="1600" dirty="0">
                <a:solidFill>
                  <a:schemeClr val="tx1">
                    <a:lumMod val="50000"/>
                    <a:lumOff val="50000"/>
                  </a:schemeClr>
                </a:solidFill>
                <a:latin typeface="Arial"/>
                <a:cs typeface="Arial"/>
                <a:sym typeface="Wingdings"/>
              </a:rPr>
              <a:t> </a:t>
            </a:r>
            <a:r>
              <a:rPr lang="fr-BE" sz="1600" dirty="0" smtClean="0">
                <a:solidFill>
                  <a:schemeClr val="tx1">
                    <a:lumMod val="50000"/>
                    <a:lumOff val="50000"/>
                  </a:schemeClr>
                </a:solidFill>
                <a:latin typeface="Arial"/>
                <a:cs typeface="Arial"/>
              </a:rPr>
              <a:t>Actiris contactpersonen binnen de verschillende diensten van de afdeling Partnershap</a:t>
            </a:r>
            <a:endParaRPr lang="fr-BE" sz="1600" dirty="0">
              <a:solidFill>
                <a:schemeClr val="tx1">
                  <a:lumMod val="50000"/>
                  <a:lumOff val="50000"/>
                </a:schemeClr>
              </a:solidFill>
              <a:latin typeface="Arial"/>
              <a:cs typeface="Arial"/>
            </a:endParaRPr>
          </a:p>
          <a:p>
            <a:pPr>
              <a:buFontTx/>
              <a:buChar char="•"/>
            </a:pPr>
            <a:endParaRPr lang="fr-BE" sz="1600" dirty="0">
              <a:solidFill>
                <a:schemeClr val="tx1">
                  <a:lumMod val="50000"/>
                  <a:lumOff val="50000"/>
                </a:schemeClr>
              </a:solidFill>
              <a:latin typeface="Arial"/>
              <a:cs typeface="Arial"/>
            </a:endParaRPr>
          </a:p>
          <a:p>
            <a:r>
              <a:rPr lang="fr-BE" sz="1600" dirty="0" smtClean="0">
                <a:solidFill>
                  <a:schemeClr val="tx1">
                    <a:lumMod val="50000"/>
                    <a:lumOff val="50000"/>
                  </a:schemeClr>
                </a:solidFill>
                <a:latin typeface="Wingdings"/>
                <a:ea typeface="Wingdings"/>
                <a:cs typeface="Wingdings"/>
                <a:sym typeface="Wingdings"/>
              </a:rPr>
              <a:t></a:t>
            </a:r>
            <a:r>
              <a:rPr lang="fr-BE" sz="1600" dirty="0">
                <a:solidFill>
                  <a:schemeClr val="tx1">
                    <a:lumMod val="50000"/>
                    <a:lumOff val="50000"/>
                  </a:schemeClr>
                </a:solidFill>
                <a:latin typeface="Arial"/>
                <a:cs typeface="Arial"/>
                <a:sym typeface="Wingdings"/>
              </a:rPr>
              <a:t> </a:t>
            </a:r>
            <a:r>
              <a:rPr lang="fr-BE" sz="1600" dirty="0" smtClean="0">
                <a:solidFill>
                  <a:schemeClr val="tx1">
                    <a:lumMod val="50000"/>
                    <a:lumOff val="50000"/>
                  </a:schemeClr>
                </a:solidFill>
                <a:latin typeface="Arial"/>
                <a:cs typeface="Arial"/>
              </a:rPr>
              <a:t>Ad-hoc </a:t>
            </a:r>
            <a:r>
              <a:rPr lang="fr-BE" sz="1600" dirty="0" err="1" smtClean="0">
                <a:solidFill>
                  <a:schemeClr val="tx1">
                    <a:lumMod val="50000"/>
                    <a:lumOff val="50000"/>
                  </a:schemeClr>
                </a:solidFill>
                <a:latin typeface="Arial"/>
                <a:cs typeface="Arial"/>
              </a:rPr>
              <a:t>individuele</a:t>
            </a:r>
            <a:r>
              <a:rPr lang="fr-BE" sz="1600" dirty="0" smtClean="0">
                <a:solidFill>
                  <a:schemeClr val="tx1">
                    <a:lumMod val="50000"/>
                    <a:lumOff val="50000"/>
                  </a:schemeClr>
                </a:solidFill>
                <a:latin typeface="Arial"/>
                <a:cs typeface="Arial"/>
              </a:rPr>
              <a:t> </a:t>
            </a:r>
            <a:r>
              <a:rPr lang="fr-BE" sz="1600" dirty="0" err="1" smtClean="0">
                <a:solidFill>
                  <a:schemeClr val="tx1">
                    <a:lumMod val="50000"/>
                    <a:lumOff val="50000"/>
                  </a:schemeClr>
                </a:solidFill>
                <a:latin typeface="Arial"/>
                <a:cs typeface="Arial"/>
              </a:rPr>
              <a:t>vergaderingen</a:t>
            </a:r>
            <a:r>
              <a:rPr lang="fr-BE" sz="1600" dirty="0" smtClean="0">
                <a:solidFill>
                  <a:schemeClr val="tx1">
                    <a:lumMod val="50000"/>
                    <a:lumOff val="50000"/>
                  </a:schemeClr>
                </a:solidFill>
                <a:latin typeface="Arial"/>
                <a:cs typeface="Arial"/>
              </a:rPr>
              <a:t> </a:t>
            </a:r>
            <a:r>
              <a:rPr lang="fr-BE" sz="1600" dirty="0" smtClean="0">
                <a:solidFill>
                  <a:schemeClr val="tx1">
                    <a:lumMod val="50000"/>
                    <a:lumOff val="50000"/>
                  </a:schemeClr>
                </a:solidFill>
                <a:latin typeface="Arial"/>
                <a:cs typeface="Arial"/>
              </a:rPr>
              <a:t>als behoefte wordt vastgesteld door de partner of Actiris</a:t>
            </a:r>
            <a:endParaRPr lang="fr-BE" sz="1600" dirty="0">
              <a:solidFill>
                <a:schemeClr val="tx1">
                  <a:lumMod val="50000"/>
                  <a:lumOff val="50000"/>
                </a:schemeClr>
              </a:solidFill>
              <a:latin typeface="Arial"/>
              <a:cs typeface="Arial"/>
            </a:endParaRPr>
          </a:p>
          <a:p>
            <a:endParaRPr lang="fr-BE" sz="1600" dirty="0">
              <a:solidFill>
                <a:schemeClr val="tx1">
                  <a:lumMod val="50000"/>
                  <a:lumOff val="50000"/>
                </a:schemeClr>
              </a:solidFill>
              <a:latin typeface="Arial"/>
              <a:cs typeface="Arial"/>
            </a:endParaRPr>
          </a:p>
          <a:p>
            <a:r>
              <a:rPr lang="fr-BE" sz="1600" dirty="0" smtClean="0">
                <a:solidFill>
                  <a:schemeClr val="tx1">
                    <a:lumMod val="50000"/>
                    <a:lumOff val="50000"/>
                  </a:schemeClr>
                </a:solidFill>
                <a:latin typeface="Wingdings"/>
                <a:ea typeface="Wingdings"/>
                <a:cs typeface="Wingdings"/>
                <a:sym typeface="Wingdings"/>
              </a:rPr>
              <a:t></a:t>
            </a:r>
            <a:r>
              <a:rPr lang="fr-BE" sz="1600" dirty="0">
                <a:solidFill>
                  <a:schemeClr val="tx1">
                    <a:lumMod val="50000"/>
                    <a:lumOff val="50000"/>
                  </a:schemeClr>
                </a:solidFill>
                <a:latin typeface="Arial"/>
                <a:cs typeface="Arial"/>
                <a:sym typeface="Wingdings"/>
              </a:rPr>
              <a:t> </a:t>
            </a:r>
            <a:r>
              <a:rPr lang="fr-BE" sz="1600" dirty="0" err="1" smtClean="0">
                <a:solidFill>
                  <a:schemeClr val="tx1">
                    <a:lumMod val="50000"/>
                    <a:lumOff val="50000"/>
                  </a:schemeClr>
                </a:solidFill>
                <a:latin typeface="Arial"/>
                <a:cs typeface="Arial"/>
              </a:rPr>
              <a:t>Maandelijks</a:t>
            </a:r>
            <a:r>
              <a:rPr lang="fr-BE" sz="1600" dirty="0" smtClean="0">
                <a:solidFill>
                  <a:schemeClr val="tx1">
                    <a:lumMod val="50000"/>
                    <a:lumOff val="50000"/>
                  </a:schemeClr>
                </a:solidFill>
                <a:latin typeface="Arial"/>
                <a:cs typeface="Arial"/>
              </a:rPr>
              <a:t> </a:t>
            </a:r>
            <a:r>
              <a:rPr lang="fr-BE" sz="1600" dirty="0" smtClean="0">
                <a:solidFill>
                  <a:schemeClr val="tx1">
                    <a:lumMod val="50000"/>
                    <a:lumOff val="50000"/>
                  </a:schemeClr>
                </a:solidFill>
                <a:latin typeface="Arial"/>
                <a:cs typeface="Arial"/>
              </a:rPr>
              <a:t>en jaarlijks toezicht = statistieken</a:t>
            </a:r>
            <a:endParaRPr lang="fr-BE" sz="1600" dirty="0">
              <a:solidFill>
                <a:schemeClr val="tx1">
                  <a:lumMod val="50000"/>
                  <a:lumOff val="50000"/>
                </a:schemeClr>
              </a:solidFill>
              <a:latin typeface="Arial"/>
              <a:cs typeface="Arial"/>
            </a:endParaRPr>
          </a:p>
          <a:p>
            <a:endParaRPr lang="fr-BE" sz="1600" dirty="0">
              <a:solidFill>
                <a:schemeClr val="tx1">
                  <a:lumMod val="50000"/>
                  <a:lumOff val="50000"/>
                </a:schemeClr>
              </a:solidFill>
              <a:latin typeface="Arial"/>
              <a:cs typeface="Arial"/>
            </a:endParaRPr>
          </a:p>
          <a:p>
            <a:r>
              <a:rPr lang="fr-BE" sz="1600" dirty="0" smtClean="0">
                <a:solidFill>
                  <a:schemeClr val="tx1">
                    <a:lumMod val="50000"/>
                    <a:lumOff val="50000"/>
                  </a:schemeClr>
                </a:solidFill>
                <a:latin typeface="Wingdings"/>
                <a:ea typeface="Wingdings"/>
                <a:cs typeface="Wingdings"/>
                <a:sym typeface="Wingdings"/>
              </a:rPr>
              <a:t></a:t>
            </a:r>
            <a:r>
              <a:rPr lang="fr-BE" sz="1600" dirty="0">
                <a:solidFill>
                  <a:schemeClr val="tx1">
                    <a:lumMod val="50000"/>
                    <a:lumOff val="50000"/>
                  </a:schemeClr>
                </a:solidFill>
                <a:latin typeface="Arial"/>
                <a:cs typeface="Arial"/>
                <a:sym typeface="Wingdings"/>
              </a:rPr>
              <a:t> </a:t>
            </a:r>
            <a:r>
              <a:rPr lang="fr-BE" sz="1600" dirty="0" smtClean="0">
                <a:solidFill>
                  <a:schemeClr val="tx1">
                    <a:lumMod val="50000"/>
                    <a:lumOff val="50000"/>
                  </a:schemeClr>
                </a:solidFill>
                <a:latin typeface="Arial"/>
                <a:cs typeface="Arial"/>
              </a:rPr>
              <a:t>Jaarlijkse evaluatie van de belangrijkste indicatoren + eindevaluatie op het niveau van de meting en het partnerschap, op basis </a:t>
            </a:r>
            <a:r>
              <a:rPr lang="fr-BE" sz="1600" dirty="0" smtClean="0">
                <a:solidFill>
                  <a:schemeClr val="tx1">
                    <a:lumMod val="50000"/>
                    <a:lumOff val="50000"/>
                  </a:schemeClr>
                </a:solidFill>
                <a:latin typeface="Arial"/>
                <a:cs typeface="Arial"/>
              </a:rPr>
              <a:t>van </a:t>
            </a:r>
            <a:r>
              <a:rPr lang="fr-BE" sz="1600" dirty="0" err="1" smtClean="0">
                <a:solidFill>
                  <a:schemeClr val="tx1">
                    <a:lumMod val="50000"/>
                    <a:lumOff val="50000"/>
                  </a:schemeClr>
                </a:solidFill>
                <a:latin typeface="Arial"/>
                <a:cs typeface="Arial"/>
              </a:rPr>
              <a:t>ontmoetingen</a:t>
            </a:r>
            <a:r>
              <a:rPr lang="fr-BE" sz="1600" dirty="0" smtClean="0">
                <a:solidFill>
                  <a:schemeClr val="tx1">
                    <a:lumMod val="50000"/>
                    <a:lumOff val="50000"/>
                  </a:schemeClr>
                </a:solidFill>
                <a:latin typeface="Arial"/>
                <a:cs typeface="Arial"/>
              </a:rPr>
              <a:t> </a:t>
            </a:r>
            <a:r>
              <a:rPr lang="fr-BE" sz="1600" dirty="0" smtClean="0">
                <a:solidFill>
                  <a:schemeClr val="tx1">
                    <a:lumMod val="50000"/>
                    <a:lumOff val="50000"/>
                  </a:schemeClr>
                </a:solidFill>
                <a:latin typeface="Arial"/>
                <a:cs typeface="Arial"/>
              </a:rPr>
              <a:t>met de partners</a:t>
            </a:r>
            <a:endParaRPr lang="fr-BE" sz="16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1543139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Ontvankelijkheid van de aanvragen</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29</a:t>
            </a:fld>
            <a:endParaRPr lang="fr-FR" dirty="0"/>
          </a:p>
        </p:txBody>
      </p:sp>
      <p:sp>
        <p:nvSpPr>
          <p:cNvPr id="10" name="Text Box 6"/>
          <p:cNvSpPr txBox="1">
            <a:spLocks noChangeArrowheads="1"/>
          </p:cNvSpPr>
          <p:nvPr/>
        </p:nvSpPr>
        <p:spPr bwMode="auto">
          <a:xfrm>
            <a:off x="736600" y="1103061"/>
            <a:ext cx="8407401" cy="3662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buFont typeface="Wingdings" charset="0"/>
              <a:buChar char="u"/>
            </a:pPr>
            <a:r>
              <a:rPr lang="fr-BE" b="1" dirty="0">
                <a:solidFill>
                  <a:srgbClr val="212B5D"/>
                </a:solidFill>
              </a:rPr>
              <a:t>Operatoren die een dossier </a:t>
            </a:r>
            <a:r>
              <a:rPr lang="fr-BE" b="1" dirty="0" err="1">
                <a:solidFill>
                  <a:srgbClr val="212B5D"/>
                </a:solidFill>
              </a:rPr>
              <a:t>mogen</a:t>
            </a:r>
            <a:r>
              <a:rPr lang="fr-BE" b="1" dirty="0">
                <a:solidFill>
                  <a:srgbClr val="212B5D"/>
                </a:solidFill>
              </a:rPr>
              <a:t> </a:t>
            </a:r>
            <a:r>
              <a:rPr lang="fr-BE" b="1" dirty="0" err="1" smtClean="0">
                <a:solidFill>
                  <a:srgbClr val="212B5D"/>
                </a:solidFill>
              </a:rPr>
              <a:t>indienen</a:t>
            </a:r>
            <a:r>
              <a:rPr lang="fr-BE" b="1" dirty="0" smtClean="0">
                <a:solidFill>
                  <a:srgbClr val="212B5D"/>
                </a:solidFill>
              </a:rPr>
              <a:t>:</a:t>
            </a:r>
            <a:endParaRPr lang="fr-BE" b="1" dirty="0">
              <a:solidFill>
                <a:srgbClr val="212B5D"/>
              </a:solidFill>
            </a:endParaRPr>
          </a:p>
          <a:p>
            <a:pPr marL="742950" lvl="1" indent="-285750" algn="just">
              <a:buFont typeface="Wingdings" charset="0"/>
              <a:buChar char="§"/>
            </a:pPr>
            <a:r>
              <a:rPr lang="fr-BE" dirty="0">
                <a:solidFill>
                  <a:srgbClr val="6D6E71"/>
                </a:solidFill>
              </a:rPr>
              <a:t>Bepaald door ordonnantie van 14-7-11 over gemengd beheer arbeidsmarkt = tewerkstellingsoperatoren, particuliere bureaus voor tewerkstelling, bureaus voor arbeidsbemiddeling in het onderwijs</a:t>
            </a:r>
          </a:p>
          <a:p>
            <a:pPr marL="742950" lvl="1" indent="-285750" algn="just">
              <a:buFont typeface="Wingdings" charset="0"/>
              <a:buChar char="§"/>
            </a:pPr>
            <a:r>
              <a:rPr lang="fr-BE" dirty="0">
                <a:solidFill>
                  <a:srgbClr val="6D6E71"/>
                </a:solidFill>
              </a:rPr>
              <a:t>In staat zijn personen gedomicilieerd in BHG te begeleiden</a:t>
            </a:r>
          </a:p>
          <a:p>
            <a:pPr marL="742950" lvl="1" indent="-285750" algn="just">
              <a:buFont typeface="Wingdings" charset="0"/>
              <a:buChar char="§"/>
            </a:pPr>
            <a:endParaRPr lang="fr-BE" dirty="0">
              <a:solidFill>
                <a:srgbClr val="7F7F7F"/>
              </a:solidFill>
            </a:endParaRPr>
          </a:p>
          <a:p>
            <a:pPr algn="just">
              <a:buFont typeface="Wingdings" charset="0"/>
              <a:buChar char="u"/>
            </a:pPr>
            <a:r>
              <a:rPr lang="fr-BE" b="1" dirty="0" err="1" smtClean="0">
                <a:solidFill>
                  <a:srgbClr val="212B5D"/>
                </a:solidFill>
              </a:rPr>
              <a:t>Uitgesloten</a:t>
            </a:r>
            <a:r>
              <a:rPr lang="fr-BE" b="1" dirty="0" smtClean="0">
                <a:solidFill>
                  <a:srgbClr val="212B5D"/>
                </a:solidFill>
              </a:rPr>
              <a:t> </a:t>
            </a:r>
            <a:r>
              <a:rPr lang="fr-BE" b="1" dirty="0" err="1" smtClean="0">
                <a:solidFill>
                  <a:srgbClr val="212B5D"/>
                </a:solidFill>
              </a:rPr>
              <a:t>operatoren</a:t>
            </a:r>
            <a:r>
              <a:rPr lang="fr-BE" b="1" dirty="0" smtClean="0">
                <a:solidFill>
                  <a:srgbClr val="212B5D"/>
                </a:solidFill>
              </a:rPr>
              <a:t>:</a:t>
            </a:r>
            <a:endParaRPr lang="fr-BE" dirty="0">
              <a:solidFill>
                <a:srgbClr val="7F7F7F"/>
              </a:solidFill>
            </a:endParaRPr>
          </a:p>
          <a:p>
            <a:pPr marL="742950" lvl="1" indent="-285750" algn="just">
              <a:buFont typeface="Wingdings" charset="0"/>
              <a:buChar char="§"/>
            </a:pPr>
            <a:r>
              <a:rPr lang="fr-BE" dirty="0">
                <a:solidFill>
                  <a:srgbClr val="6D6E71"/>
                </a:solidFill>
              </a:rPr>
              <a:t>In faillissement, gerechtelijk akkoord, veroordeeld, in vereffening;</a:t>
            </a:r>
          </a:p>
          <a:p>
            <a:pPr marL="742950" lvl="1" indent="-285750" algn="just">
              <a:buFont typeface="Wingdings" charset="0"/>
              <a:buChar char="§"/>
            </a:pPr>
            <a:r>
              <a:rPr lang="fr-BE" dirty="0">
                <a:solidFill>
                  <a:srgbClr val="6D6E71"/>
                </a:solidFill>
              </a:rPr>
              <a:t>Niet in regel met sociale en fiscale verplichtingen;</a:t>
            </a:r>
          </a:p>
          <a:p>
            <a:pPr marL="742950" lvl="1" indent="-285750" algn="just">
              <a:buFont typeface="Wingdings" charset="0"/>
              <a:buChar char="§"/>
            </a:pPr>
            <a:r>
              <a:rPr lang="fr-BE" dirty="0" err="1">
                <a:solidFill>
                  <a:srgbClr val="6D6E71"/>
                </a:solidFill>
              </a:rPr>
              <a:t>Ingebrekestelling</a:t>
            </a:r>
            <a:r>
              <a:rPr lang="fr-BE" dirty="0">
                <a:solidFill>
                  <a:srgbClr val="6D6E71"/>
                </a:solidFill>
              </a:rPr>
              <a:t> </a:t>
            </a:r>
            <a:r>
              <a:rPr lang="fr-BE" dirty="0" smtClean="0">
                <a:solidFill>
                  <a:srgbClr val="6D6E71"/>
                </a:solidFill>
              </a:rPr>
              <a:t>m.b.t. </a:t>
            </a:r>
            <a:r>
              <a:rPr lang="fr-BE" dirty="0" err="1">
                <a:solidFill>
                  <a:srgbClr val="6D6E71"/>
                </a:solidFill>
              </a:rPr>
              <a:t>verplichtingen</a:t>
            </a:r>
            <a:r>
              <a:rPr lang="fr-BE" dirty="0">
                <a:solidFill>
                  <a:srgbClr val="6D6E71"/>
                </a:solidFill>
              </a:rPr>
              <a:t> </a:t>
            </a:r>
            <a:r>
              <a:rPr lang="fr-BE" dirty="0" err="1" smtClean="0">
                <a:solidFill>
                  <a:srgbClr val="6D6E71"/>
                </a:solidFill>
              </a:rPr>
              <a:t>i.k.v</a:t>
            </a:r>
            <a:r>
              <a:rPr lang="fr-BE" dirty="0" smtClean="0">
                <a:solidFill>
                  <a:srgbClr val="6D6E71"/>
                </a:solidFill>
              </a:rPr>
              <a:t>. </a:t>
            </a:r>
            <a:r>
              <a:rPr lang="fr-BE" dirty="0">
                <a:solidFill>
                  <a:srgbClr val="6D6E71"/>
                </a:solidFill>
              </a:rPr>
              <a:t>andere subsidiëring;</a:t>
            </a:r>
          </a:p>
          <a:p>
            <a:pPr marL="742950" lvl="1" indent="-285750" algn="just">
              <a:buFont typeface="Wingdings" charset="0"/>
              <a:buChar char="§"/>
            </a:pPr>
            <a:r>
              <a:rPr lang="fr-BE" dirty="0" smtClean="0">
                <a:solidFill>
                  <a:srgbClr val="6D6E71"/>
                </a:solidFill>
              </a:rPr>
              <a:t>De </a:t>
            </a:r>
            <a:r>
              <a:rPr lang="fr-BE" dirty="0">
                <a:solidFill>
                  <a:srgbClr val="6D6E71"/>
                </a:solidFill>
              </a:rPr>
              <a:t>missions locales en lokales werkwinkels</a:t>
            </a:r>
            <a:r>
              <a:rPr lang="fr-BE" dirty="0" smtClean="0">
                <a:solidFill>
                  <a:srgbClr val="6D6E71"/>
                </a:solidFill>
              </a:rPr>
              <a:t>.</a:t>
            </a:r>
          </a:p>
          <a:p>
            <a:pPr marL="742950" lvl="1" indent="-285750" algn="just">
              <a:buFont typeface="Wingdings" charset="0"/>
              <a:buChar char="§"/>
            </a:pPr>
            <a:r>
              <a:rPr lang="fr-BE" dirty="0" smtClean="0">
                <a:solidFill>
                  <a:srgbClr val="6D6E71"/>
                </a:solidFill>
              </a:rPr>
              <a:t>OCMW</a:t>
            </a:r>
            <a:endParaRPr lang="fr-BE" dirty="0">
              <a:solidFill>
                <a:srgbClr val="6D6E71"/>
              </a:solidFill>
            </a:endParaRPr>
          </a:p>
          <a:p>
            <a:pPr marL="0" indent="0"/>
            <a:endParaRPr lang="fr-BE" sz="1600" dirty="0" smtClean="0">
              <a:solidFill>
                <a:srgbClr val="000000"/>
              </a:solidFill>
            </a:endParaRPr>
          </a:p>
        </p:txBody>
      </p:sp>
    </p:spTree>
    <p:extLst>
      <p:ext uri="{BB962C8B-B14F-4D97-AF65-F5344CB8AC3E}">
        <p14:creationId xmlns:p14="http://schemas.microsoft.com/office/powerpoint/2010/main" val="409613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9AECF91-F3AC-4F4D-B04D-D67EA5B6CD34}" type="slidenum">
              <a:rPr lang="fr-FR" smtClean="0"/>
              <a:t>3</a:t>
            </a:fld>
            <a:endParaRPr lang="fr-FR" dirty="0"/>
          </a:p>
        </p:txBody>
      </p:sp>
      <p:sp>
        <p:nvSpPr>
          <p:cNvPr id="10" name="Text Box 7"/>
          <p:cNvSpPr txBox="1">
            <a:spLocks noChangeArrowheads="1"/>
          </p:cNvSpPr>
          <p:nvPr/>
        </p:nvSpPr>
        <p:spPr bwMode="auto">
          <a:xfrm>
            <a:off x="647701" y="439590"/>
            <a:ext cx="77954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De missies van de afdeling Partnerschap</a:t>
            </a:r>
            <a:endParaRPr lang="fr-BE" sz="2800" b="1" dirty="0">
              <a:solidFill>
                <a:srgbClr val="000090"/>
              </a:solidFill>
              <a:latin typeface="Arial"/>
              <a:cs typeface="Arial"/>
            </a:endParaRPr>
          </a:p>
        </p:txBody>
      </p:sp>
      <p:sp>
        <p:nvSpPr>
          <p:cNvPr id="2" name="Rectangle 1"/>
          <p:cNvSpPr/>
          <p:nvPr/>
        </p:nvSpPr>
        <p:spPr>
          <a:xfrm>
            <a:off x="533400" y="1271809"/>
            <a:ext cx="8115300" cy="2585323"/>
          </a:xfrm>
          <a:prstGeom prst="rect">
            <a:avLst/>
          </a:prstGeom>
        </p:spPr>
        <p:txBody>
          <a:bodyPr wrap="square">
            <a:spAutoFit/>
          </a:bodyPr>
          <a:lstStyle/>
          <a:p>
            <a:pPr lvl="0" defTabSz="914400">
              <a:defRPr/>
            </a:pPr>
            <a:endParaRPr lang="fr-BE" kern="0" dirty="0">
              <a:solidFill>
                <a:srgbClr val="000000"/>
              </a:solidFill>
              <a:latin typeface="Arial" panose="020B0604020202020204" pitchFamily="34" charset="0"/>
            </a:endParaRPr>
          </a:p>
          <a:p>
            <a:pPr marL="285750" lvl="0" indent="-285750" algn="just" defTabSz="914400">
              <a:buFont typeface="Wingdings" charset="2"/>
              <a:buChar char="u"/>
              <a:defRPr/>
            </a:pPr>
            <a:r>
              <a:rPr lang="fr-BE" kern="0" dirty="0" smtClean="0">
                <a:solidFill>
                  <a:srgbClr val="7F7F7F"/>
                </a:solidFill>
                <a:latin typeface="Arial" panose="020B0604020202020204" pitchFamily="34" charset="0"/>
              </a:rPr>
              <a:t>Het Actiris-ecosysteem interacteren, verrijken en voeden om tegemoet te komen aan de behoeften van werkzoekenden en werkgevers in het kader van zijn strategische doelstellingen.</a:t>
            </a:r>
          </a:p>
          <a:p>
            <a:pPr lvl="0" algn="just" defTabSz="914400">
              <a:defRPr/>
            </a:pPr>
            <a:endParaRPr lang="fr-BE" kern="0" dirty="0" smtClean="0">
              <a:solidFill>
                <a:srgbClr val="7F7F7F"/>
              </a:solidFill>
              <a:latin typeface="Arial" panose="020B0604020202020204" pitchFamily="34" charset="0"/>
            </a:endParaRPr>
          </a:p>
          <a:p>
            <a:pPr lvl="0" algn="just" defTabSz="914400">
              <a:defRPr/>
            </a:pPr>
            <a:endParaRPr lang="fr-BE" kern="0" dirty="0">
              <a:solidFill>
                <a:srgbClr val="7F7F7F"/>
              </a:solidFill>
              <a:latin typeface="Arial" panose="020B0604020202020204" pitchFamily="34" charset="0"/>
            </a:endParaRPr>
          </a:p>
          <a:p>
            <a:pPr marL="285750" indent="-285750" algn="just" defTabSz="914400">
              <a:buFont typeface="Wingdings" charset="2"/>
              <a:buChar char="u"/>
              <a:defRPr/>
            </a:pPr>
            <a:r>
              <a:rPr lang="fr-BE" kern="0" dirty="0" smtClean="0">
                <a:solidFill>
                  <a:srgbClr val="7F7F7F"/>
                </a:solidFill>
                <a:latin typeface="Arial" panose="020B0604020202020204" pitchFamily="34" charset="0"/>
              </a:rPr>
              <a:t>Een portefeuille van aangepaste en zichtbare diensten van de partners samenstellen en beheren en deze ter beschikking stellen van de eerstelijnsdiensten en het Actiris-publiek (werzoekenden en werkgevers).</a:t>
            </a:r>
            <a:endParaRPr lang="fr-BE" kern="0" dirty="0">
              <a:solidFill>
                <a:srgbClr val="7F7F7F"/>
              </a:solidFill>
              <a:latin typeface="Arial" panose="020B0604020202020204" pitchFamily="34" charset="0"/>
            </a:endParaRPr>
          </a:p>
        </p:txBody>
      </p:sp>
    </p:spTree>
    <p:extLst>
      <p:ext uri="{BB962C8B-B14F-4D97-AF65-F5344CB8AC3E}">
        <p14:creationId xmlns:p14="http://schemas.microsoft.com/office/powerpoint/2010/main" val="3652522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Ontvankelijkheid van de aanvragen</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30</a:t>
            </a:fld>
            <a:endParaRPr lang="fr-FR" dirty="0"/>
          </a:p>
        </p:txBody>
      </p:sp>
      <p:sp>
        <p:nvSpPr>
          <p:cNvPr id="10" name="Text Box 6"/>
          <p:cNvSpPr txBox="1">
            <a:spLocks noChangeArrowheads="1"/>
          </p:cNvSpPr>
          <p:nvPr/>
        </p:nvSpPr>
        <p:spPr bwMode="auto">
          <a:xfrm>
            <a:off x="1098597" y="1103061"/>
            <a:ext cx="8045404" cy="4462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55600" lvl="1" indent="0"/>
            <a:endParaRPr lang="fr-BE" dirty="0">
              <a:solidFill>
                <a:srgbClr val="7F7F7F"/>
              </a:solidFill>
            </a:endParaRPr>
          </a:p>
          <a:p>
            <a:pPr marL="285750" lvl="0" indent="-285750">
              <a:buFont typeface="Wingdings" charset="2"/>
              <a:buChar char="u"/>
            </a:pPr>
            <a:r>
              <a:rPr lang="fr-BE" b="1" dirty="0" smtClean="0">
                <a:solidFill>
                  <a:srgbClr val="000090"/>
                </a:solidFill>
              </a:rPr>
              <a:t>Voorwaarden voor de ontvankelijkheid van een dossier :</a:t>
            </a: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Uiterlijk 30/09/2020 (voor middernacht) </a:t>
            </a:r>
            <a:r>
              <a:rPr lang="fr-BE" altLang="fr-FR" dirty="0" err="1" smtClean="0">
                <a:solidFill>
                  <a:srgbClr val="7F7F7F"/>
                </a:solidFill>
                <a:cs typeface="Arial" panose="020B0604020202020204" pitchFamily="34" charset="0"/>
              </a:rPr>
              <a:t>ingediend</a:t>
            </a:r>
            <a:r>
              <a:rPr lang="fr-BE" altLang="fr-FR" dirty="0" smtClean="0">
                <a:solidFill>
                  <a:srgbClr val="7F7F7F"/>
                </a:solidFill>
                <a:cs typeface="Arial" panose="020B0604020202020204" pitchFamily="34" charset="0"/>
              </a:rPr>
              <a:t>;</a:t>
            </a:r>
            <a:endParaRPr lang="fr-BE" altLang="fr-FR" dirty="0" smtClean="0">
              <a:solidFill>
                <a:srgbClr val="7F7F7F"/>
              </a:solidFill>
              <a:cs typeface="Arial" panose="020B0604020202020204" pitchFamily="34" charset="0"/>
            </a:endParaRP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Termijn van 15 dagen voor het indienen van </a:t>
            </a:r>
            <a:r>
              <a:rPr lang="fr-BE" altLang="fr-FR" dirty="0" err="1" smtClean="0">
                <a:solidFill>
                  <a:srgbClr val="7F7F7F"/>
                </a:solidFill>
                <a:cs typeface="Arial" panose="020B0604020202020204" pitchFamily="34" charset="0"/>
              </a:rPr>
              <a:t>ontbrekende</a:t>
            </a:r>
            <a:r>
              <a:rPr lang="fr-BE" altLang="fr-FR" dirty="0" smtClean="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documenten (maximaal 3) </a:t>
            </a: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Via MAP (</a:t>
            </a:r>
            <a:r>
              <a:rPr lang="fr-FR" u="sng" dirty="0" smtClean="0">
                <a:solidFill>
                  <a:srgbClr val="7F7F7F"/>
                </a:solidFill>
                <a:hlinkClick r:id="rId4"/>
              </a:rPr>
              <a:t>https://partners.actiris.brussels</a:t>
            </a:r>
            <a:r>
              <a:rPr lang="fr-FR" dirty="0" smtClean="0">
                <a:solidFill>
                  <a:srgbClr val="7F7F7F"/>
                </a:solidFill>
              </a:rPr>
              <a:t>) </a:t>
            </a:r>
            <a:r>
              <a:rPr lang="fr-FR" dirty="0" smtClean="0">
                <a:solidFill>
                  <a:srgbClr val="7F7F7F"/>
                </a:solidFill>
                <a:sym typeface="Wingdings" panose="05000000000000000000" pitchFamily="2" charset="2"/>
              </a:rPr>
              <a:t></a:t>
            </a:r>
            <a:r>
              <a:rPr lang="fr-FR" dirty="0" smtClean="0">
                <a:solidFill>
                  <a:srgbClr val="7F7F7F"/>
                </a:solidFill>
              </a:rPr>
              <a:t> in te </a:t>
            </a:r>
            <a:r>
              <a:rPr lang="fr-FR" dirty="0" err="1" smtClean="0">
                <a:solidFill>
                  <a:srgbClr val="7F7F7F"/>
                </a:solidFill>
              </a:rPr>
              <a:t>voeren</a:t>
            </a:r>
            <a:r>
              <a:rPr lang="fr-FR" dirty="0" smtClean="0">
                <a:solidFill>
                  <a:srgbClr val="7F7F7F"/>
                </a:solidFill>
              </a:rPr>
              <a:t> via de </a:t>
            </a:r>
            <a:r>
              <a:rPr lang="fr-FR" dirty="0" err="1" smtClean="0">
                <a:solidFill>
                  <a:srgbClr val="7F7F7F"/>
                </a:solidFill>
              </a:rPr>
              <a:t>maatregel</a:t>
            </a:r>
            <a:r>
              <a:rPr lang="fr-FR" dirty="0" smtClean="0">
                <a:solidFill>
                  <a:srgbClr val="7F7F7F"/>
                </a:solidFill>
              </a:rPr>
              <a:t> « 50</a:t>
            </a:r>
            <a:r>
              <a:rPr lang="fr-FR" dirty="0" smtClean="0">
                <a:solidFill>
                  <a:srgbClr val="7F7F7F"/>
                </a:solidFill>
              </a:rPr>
              <a:t>+ »  </a:t>
            </a:r>
            <a:endParaRPr lang="fr-BE" altLang="fr-FR" dirty="0" smtClean="0">
              <a:solidFill>
                <a:srgbClr val="7F7F7F"/>
              </a:solidFill>
              <a:cs typeface="Arial" panose="020B0604020202020204" pitchFamily="34" charset="0"/>
            </a:endParaRP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Gebruik van </a:t>
            </a:r>
            <a:r>
              <a:rPr lang="fr-BE" altLang="fr-FR" dirty="0" err="1" smtClean="0">
                <a:solidFill>
                  <a:srgbClr val="7F7F7F"/>
                </a:solidFill>
                <a:cs typeface="Arial" panose="020B0604020202020204" pitchFamily="34" charset="0"/>
              </a:rPr>
              <a:t>tabel</a:t>
            </a:r>
            <a:endParaRPr lang="fr-BE" altLang="fr-FR" dirty="0" smtClean="0">
              <a:solidFill>
                <a:srgbClr val="7F7F7F"/>
              </a:solidFill>
              <a:cs typeface="Arial" panose="020B0604020202020204" pitchFamily="34" charset="0"/>
            </a:endParaRPr>
          </a:p>
          <a:p>
            <a:pPr marL="1004888" lvl="2" indent="-285750">
              <a:buFont typeface="Arial" panose="020B0604020202020204" pitchFamily="34" charset="0"/>
              <a:buChar char="•"/>
              <a:defRPr/>
            </a:pPr>
            <a:r>
              <a:rPr lang="fr-BE" altLang="fr-FR" dirty="0" smtClean="0">
                <a:solidFill>
                  <a:srgbClr val="7F7F7F"/>
                </a:solidFill>
                <a:cs typeface="Arial" panose="020B0604020202020204" pitchFamily="34" charset="0"/>
              </a:rPr>
              <a:t>Word </a:t>
            </a:r>
            <a:r>
              <a:rPr lang="fr-BE" altLang="fr-FR" dirty="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PDF </a:t>
            </a:r>
          </a:p>
          <a:p>
            <a:pPr marL="1004888" lvl="2" indent="-285750">
              <a:buFont typeface="Arial" panose="020B0604020202020204" pitchFamily="34" charset="0"/>
              <a:buChar char="•"/>
              <a:defRPr/>
            </a:pPr>
            <a:r>
              <a:rPr lang="fr-BE" altLang="fr-FR" dirty="0" smtClean="0">
                <a:solidFill>
                  <a:srgbClr val="7F7F7F"/>
                </a:solidFill>
              </a:rPr>
              <a:t>Alle bijlagen zijn aanwezig, </a:t>
            </a:r>
            <a:r>
              <a:rPr lang="fr-BE" altLang="fr-FR" dirty="0" err="1" smtClean="0">
                <a:solidFill>
                  <a:srgbClr val="7F7F7F"/>
                </a:solidFill>
              </a:rPr>
              <a:t>ze</a:t>
            </a:r>
            <a:r>
              <a:rPr lang="fr-BE" altLang="fr-FR" dirty="0" smtClean="0">
                <a:solidFill>
                  <a:srgbClr val="7F7F7F"/>
                </a:solidFill>
              </a:rPr>
              <a:t> </a:t>
            </a:r>
            <a:r>
              <a:rPr lang="fr-BE" altLang="fr-FR" dirty="0" err="1" smtClean="0">
                <a:solidFill>
                  <a:srgbClr val="7F7F7F"/>
                </a:solidFill>
              </a:rPr>
              <a:t>zijn</a:t>
            </a:r>
            <a:r>
              <a:rPr lang="fr-BE" altLang="fr-FR" dirty="0" smtClean="0">
                <a:solidFill>
                  <a:srgbClr val="7F7F7F"/>
                </a:solidFill>
              </a:rPr>
              <a:t> </a:t>
            </a:r>
            <a:r>
              <a:rPr lang="fr-BE" altLang="fr-FR" dirty="0" smtClean="0">
                <a:solidFill>
                  <a:srgbClr val="7F7F7F"/>
                </a:solidFill>
              </a:rPr>
              <a:t>ondertekend door de juiste persoon.</a:t>
            </a:r>
          </a:p>
          <a:p>
            <a:pPr marL="1004888" lvl="2" indent="-285750">
              <a:buFont typeface="Arial" panose="020B0604020202020204" pitchFamily="34" charset="0"/>
              <a:buChar char="•"/>
              <a:defRPr/>
            </a:pPr>
            <a:endParaRPr lang="fr-BE" altLang="fr-FR" dirty="0" smtClean="0">
              <a:solidFill>
                <a:srgbClr val="7F7F7F"/>
              </a:solidFill>
              <a:cs typeface="Arial" panose="020B0604020202020204" pitchFamily="34" charset="0"/>
            </a:endParaRPr>
          </a:p>
          <a:p>
            <a:pPr marL="285750" indent="-285750">
              <a:buFont typeface="Wingdings" charset="2"/>
              <a:buChar char="u"/>
              <a:defRPr/>
            </a:pPr>
            <a:r>
              <a:rPr lang="fr-BE" altLang="fr-FR" dirty="0" smtClean="0">
                <a:solidFill>
                  <a:srgbClr val="7F7F7F"/>
                </a:solidFill>
              </a:rPr>
              <a:t>Een niet-onvankelijk dossier wordt niet geanalyseerd door het selectiecomité</a:t>
            </a:r>
            <a:endParaRPr lang="fr-BE" b="1" u="sng" dirty="0">
              <a:solidFill>
                <a:srgbClr val="7F7F7F"/>
              </a:solidFill>
            </a:endParaRPr>
          </a:p>
          <a:p>
            <a:pPr>
              <a:buFont typeface="Arial" panose="020B0604020202020204" pitchFamily="34" charset="0"/>
              <a:buChar char="•"/>
            </a:pPr>
            <a:endParaRPr lang="fr-BE" sz="1600" dirty="0" smtClean="0">
              <a:solidFill>
                <a:srgbClr val="000000"/>
              </a:solidFill>
            </a:endParaRPr>
          </a:p>
          <a:p>
            <a:pPr lvl="1">
              <a:buFont typeface="Arial" panose="020B0604020202020204" pitchFamily="34" charset="0"/>
              <a:buChar char="•"/>
            </a:pPr>
            <a:endParaRPr lang="fr-BE" sz="1600" dirty="0">
              <a:solidFill>
                <a:schemeClr val="bg1">
                  <a:lumMod val="50000"/>
                </a:schemeClr>
              </a:solidFill>
            </a:endParaRPr>
          </a:p>
        </p:txBody>
      </p:sp>
    </p:spTree>
    <p:extLst>
      <p:ext uri="{BB962C8B-B14F-4D97-AF65-F5344CB8AC3E}">
        <p14:creationId xmlns:p14="http://schemas.microsoft.com/office/powerpoint/2010/main" val="276929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Aanvraag via het platform Mijn Actiris Partner (MAP)</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31</a:t>
            </a:fld>
            <a:endParaRPr lang="fr-FR" dirty="0"/>
          </a:p>
        </p:txBody>
      </p:sp>
      <p:sp>
        <p:nvSpPr>
          <p:cNvPr id="10" name="Text Box 6"/>
          <p:cNvSpPr txBox="1">
            <a:spLocks noChangeArrowheads="1"/>
          </p:cNvSpPr>
          <p:nvPr/>
        </p:nvSpPr>
        <p:spPr bwMode="auto">
          <a:xfrm>
            <a:off x="643753" y="1357848"/>
            <a:ext cx="8445500" cy="335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spcBef>
                <a:spcPct val="0"/>
              </a:spcBef>
              <a:buFontTx/>
              <a:buNone/>
            </a:pPr>
            <a:endParaRPr lang="fr-BE" altLang="fr-FR" sz="1600" b="1" dirty="0">
              <a:solidFill>
                <a:schemeClr val="tx1">
                  <a:lumMod val="50000"/>
                  <a:lumOff val="50000"/>
                </a:schemeClr>
              </a:solidFill>
            </a:endParaRPr>
          </a:p>
          <a:p>
            <a:pPr>
              <a:spcBef>
                <a:spcPct val="0"/>
              </a:spcBef>
              <a:buFontTx/>
              <a:buNone/>
            </a:pPr>
            <a:r>
              <a:rPr lang="fr-BE" altLang="fr-FR" dirty="0" smtClean="0">
                <a:solidFill>
                  <a:schemeClr val="tx1">
                    <a:lumMod val="50000"/>
                    <a:lumOff val="50000"/>
                  </a:schemeClr>
                </a:solidFill>
              </a:rPr>
              <a:t>	Online </a:t>
            </a:r>
            <a:r>
              <a:rPr lang="fr-BE" altLang="fr-FR" dirty="0" smtClean="0">
                <a:solidFill>
                  <a:schemeClr val="tx1">
                    <a:lumMod val="50000"/>
                    <a:lumOff val="50000"/>
                  </a:schemeClr>
                </a:solidFill>
              </a:rPr>
              <a:t>platform waar operatoren al hun documenten </a:t>
            </a:r>
            <a:r>
              <a:rPr lang="fr-BE" altLang="fr-FR" dirty="0" err="1" smtClean="0">
                <a:solidFill>
                  <a:schemeClr val="tx1">
                    <a:lumMod val="50000"/>
                    <a:lumOff val="50000"/>
                  </a:schemeClr>
                </a:solidFill>
              </a:rPr>
              <a:t>kunnen</a:t>
            </a:r>
            <a:r>
              <a:rPr lang="fr-BE" altLang="fr-FR" dirty="0" smtClean="0">
                <a:solidFill>
                  <a:schemeClr val="tx1">
                    <a:lumMod val="50000"/>
                    <a:lumOff val="50000"/>
                  </a:schemeClr>
                </a:solidFill>
              </a:rPr>
              <a:t> </a:t>
            </a:r>
            <a:r>
              <a:rPr lang="fr-BE" altLang="fr-FR" dirty="0" err="1" smtClean="0">
                <a:solidFill>
                  <a:schemeClr val="tx1">
                    <a:lumMod val="50000"/>
                    <a:lumOff val="50000"/>
                  </a:schemeClr>
                </a:solidFill>
              </a:rPr>
              <a:t>uploaden</a:t>
            </a:r>
            <a:r>
              <a:rPr lang="fr-BE" altLang="fr-FR" dirty="0" smtClean="0">
                <a:solidFill>
                  <a:schemeClr val="tx1">
                    <a:lumMod val="50000"/>
                    <a:lumOff val="50000"/>
                  </a:schemeClr>
                </a:solidFill>
              </a:rPr>
              <a:t> </a:t>
            </a:r>
            <a:r>
              <a:rPr lang="fr-BE" altLang="fr-FR" dirty="0" err="1" smtClean="0">
                <a:solidFill>
                  <a:schemeClr val="tx1">
                    <a:lumMod val="50000"/>
                    <a:lumOff val="50000"/>
                  </a:schemeClr>
                </a:solidFill>
              </a:rPr>
              <a:t>naar</a:t>
            </a:r>
            <a:r>
              <a:rPr lang="fr-BE" altLang="fr-FR" dirty="0" smtClean="0">
                <a:solidFill>
                  <a:schemeClr val="tx1">
                    <a:lumMod val="50000"/>
                    <a:lumOff val="50000"/>
                  </a:schemeClr>
                </a:solidFill>
              </a:rPr>
              <a:t> </a:t>
            </a:r>
            <a:r>
              <a:rPr lang="fr-BE" altLang="fr-FR" dirty="0" smtClean="0">
                <a:solidFill>
                  <a:schemeClr val="tx1">
                    <a:lumMod val="50000"/>
                    <a:lumOff val="50000"/>
                  </a:schemeClr>
                </a:solidFill>
              </a:rPr>
              <a:t>aanleiding van de oproepen tot het indienen van </a:t>
            </a:r>
            <a:r>
              <a:rPr lang="fr-BE" altLang="fr-FR" dirty="0" err="1" smtClean="0">
                <a:solidFill>
                  <a:schemeClr val="tx1">
                    <a:lumMod val="50000"/>
                    <a:lumOff val="50000"/>
                  </a:schemeClr>
                </a:solidFill>
              </a:rPr>
              <a:t>voorstellen</a:t>
            </a:r>
            <a:r>
              <a:rPr lang="fr-BE" altLang="fr-FR" dirty="0" smtClean="0">
                <a:solidFill>
                  <a:schemeClr val="tx1">
                    <a:lumMod val="50000"/>
                    <a:lumOff val="50000"/>
                  </a:schemeClr>
                </a:solidFill>
              </a:rPr>
              <a:t> </a:t>
            </a:r>
            <a:r>
              <a:rPr lang="fr-BE" altLang="fr-FR" dirty="0" smtClean="0">
                <a:solidFill>
                  <a:schemeClr val="tx1">
                    <a:lumMod val="50000"/>
                    <a:lumOff val="50000"/>
                  </a:schemeClr>
                </a:solidFill>
              </a:rPr>
              <a:t>en </a:t>
            </a:r>
            <a:r>
              <a:rPr lang="fr-BE" altLang="fr-FR" dirty="0" err="1" smtClean="0">
                <a:solidFill>
                  <a:schemeClr val="tx1">
                    <a:lumMod val="50000"/>
                    <a:lumOff val="50000"/>
                  </a:schemeClr>
                </a:solidFill>
              </a:rPr>
              <a:t>waar</a:t>
            </a:r>
            <a:r>
              <a:rPr lang="fr-BE" altLang="fr-FR" dirty="0" smtClean="0">
                <a:solidFill>
                  <a:schemeClr val="tx1">
                    <a:lumMod val="50000"/>
                    <a:lumOff val="50000"/>
                  </a:schemeClr>
                </a:solidFill>
              </a:rPr>
              <a:t> </a:t>
            </a:r>
            <a:r>
              <a:rPr lang="fr-BE" altLang="fr-FR" dirty="0" err="1" smtClean="0">
                <a:solidFill>
                  <a:schemeClr val="tx1">
                    <a:lumMod val="50000"/>
                    <a:lumOff val="50000"/>
                  </a:schemeClr>
                </a:solidFill>
              </a:rPr>
              <a:t>ze</a:t>
            </a:r>
            <a:r>
              <a:rPr lang="fr-BE" altLang="fr-FR" dirty="0" smtClean="0">
                <a:solidFill>
                  <a:schemeClr val="tx1">
                    <a:lumMod val="50000"/>
                    <a:lumOff val="50000"/>
                  </a:schemeClr>
                </a:solidFill>
              </a:rPr>
              <a:t> </a:t>
            </a:r>
            <a:r>
              <a:rPr lang="fr-BE" altLang="fr-FR" dirty="0" smtClean="0">
                <a:solidFill>
                  <a:schemeClr val="tx1">
                    <a:lumMod val="50000"/>
                    <a:lumOff val="50000"/>
                  </a:schemeClr>
                </a:solidFill>
              </a:rPr>
              <a:t>hun aanvragen </a:t>
            </a:r>
            <a:r>
              <a:rPr lang="fr-BE" altLang="fr-FR" dirty="0" err="1" smtClean="0">
                <a:solidFill>
                  <a:schemeClr val="tx1">
                    <a:lumMod val="50000"/>
                    <a:lumOff val="50000"/>
                  </a:schemeClr>
                </a:solidFill>
              </a:rPr>
              <a:t>kunnen</a:t>
            </a:r>
            <a:r>
              <a:rPr lang="fr-BE" altLang="fr-FR" dirty="0" smtClean="0">
                <a:solidFill>
                  <a:schemeClr val="tx1">
                    <a:lumMod val="50000"/>
                    <a:lumOff val="50000"/>
                  </a:schemeClr>
                </a:solidFill>
              </a:rPr>
              <a:t> </a:t>
            </a:r>
            <a:r>
              <a:rPr lang="fr-BE" altLang="fr-FR" dirty="0" err="1" smtClean="0">
                <a:solidFill>
                  <a:schemeClr val="tx1">
                    <a:lumMod val="50000"/>
                    <a:lumOff val="50000"/>
                  </a:schemeClr>
                </a:solidFill>
              </a:rPr>
              <a:t>indienen</a:t>
            </a:r>
            <a:r>
              <a:rPr lang="fr-BE" altLang="fr-FR" dirty="0">
                <a:solidFill>
                  <a:schemeClr val="tx1">
                    <a:lumMod val="50000"/>
                    <a:lumOff val="50000"/>
                  </a:schemeClr>
                </a:solidFill>
              </a:rPr>
              <a:t>.</a:t>
            </a:r>
            <a:endParaRPr lang="fr-BE" altLang="fr-FR" dirty="0">
              <a:solidFill>
                <a:schemeClr val="tx1">
                  <a:lumMod val="50000"/>
                  <a:lumOff val="50000"/>
                </a:schemeClr>
              </a:solidFill>
            </a:endParaRPr>
          </a:p>
          <a:p>
            <a:pPr>
              <a:spcBef>
                <a:spcPct val="0"/>
              </a:spcBef>
              <a:buFontTx/>
              <a:buNone/>
            </a:pP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fr-BE" altLang="fr-FR" dirty="0" err="1" smtClean="0">
                <a:solidFill>
                  <a:schemeClr val="tx1">
                    <a:lumMod val="50000"/>
                    <a:lumOff val="50000"/>
                  </a:schemeClr>
                </a:solidFill>
              </a:rPr>
              <a:t>papieren</a:t>
            </a:r>
            <a:r>
              <a:rPr lang="fr-BE" altLang="fr-FR" dirty="0" smtClean="0">
                <a:solidFill>
                  <a:schemeClr val="tx1">
                    <a:lumMod val="50000"/>
                    <a:lumOff val="50000"/>
                  </a:schemeClr>
                </a:solidFill>
              </a:rPr>
              <a:t> </a:t>
            </a:r>
            <a:r>
              <a:rPr lang="fr-BE" altLang="fr-FR" dirty="0" err="1" smtClean="0">
                <a:solidFill>
                  <a:schemeClr val="tx1">
                    <a:lumMod val="50000"/>
                    <a:lumOff val="50000"/>
                  </a:schemeClr>
                </a:solidFill>
              </a:rPr>
              <a:t>versie</a:t>
            </a:r>
            <a:r>
              <a:rPr lang="fr-BE" altLang="fr-FR" dirty="0" smtClean="0">
                <a:solidFill>
                  <a:schemeClr val="tx1">
                    <a:lumMod val="50000"/>
                    <a:lumOff val="50000"/>
                  </a:schemeClr>
                </a:solidFill>
              </a:rPr>
              <a:t> niet </a:t>
            </a:r>
            <a:r>
              <a:rPr lang="fr-BE" altLang="fr-FR" dirty="0" err="1" smtClean="0">
                <a:solidFill>
                  <a:schemeClr val="tx1">
                    <a:lumMod val="50000"/>
                    <a:lumOff val="50000"/>
                  </a:schemeClr>
                </a:solidFill>
              </a:rPr>
              <a:t>vereist</a:t>
            </a: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en-US" altLang="fr-FR" dirty="0">
                <a:solidFill>
                  <a:schemeClr val="tx1">
                    <a:lumMod val="50000"/>
                    <a:lumOff val="50000"/>
                  </a:schemeClr>
                </a:solidFill>
              </a:rPr>
              <a:t>d</a:t>
            </a:r>
            <a:r>
              <a:rPr lang="fr-BE" altLang="fr-FR" dirty="0" smtClean="0">
                <a:solidFill>
                  <a:schemeClr val="tx1">
                    <a:lumMod val="50000"/>
                    <a:lumOff val="50000"/>
                  </a:schemeClr>
                </a:solidFill>
              </a:rPr>
              <a:t>e mogelijkheid om het dossier en de bijlagen te allen tijde te raadplegen</a:t>
            </a: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en-US" altLang="fr-FR" dirty="0">
                <a:solidFill>
                  <a:schemeClr val="tx1">
                    <a:lumMod val="50000"/>
                    <a:lumOff val="50000"/>
                  </a:schemeClr>
                </a:solidFill>
              </a:rPr>
              <a:t>m</a:t>
            </a:r>
            <a:r>
              <a:rPr lang="fr-BE" altLang="fr-FR" dirty="0" smtClean="0">
                <a:solidFill>
                  <a:schemeClr val="tx1">
                    <a:lumMod val="50000"/>
                    <a:lumOff val="50000"/>
                  </a:schemeClr>
                </a:solidFill>
              </a:rPr>
              <a:t>ogelijkheid om documenten toe te voegen</a:t>
            </a: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en-US" altLang="fr-FR" dirty="0">
                <a:solidFill>
                  <a:schemeClr val="tx1">
                    <a:lumMod val="50000"/>
                    <a:lumOff val="50000"/>
                  </a:schemeClr>
                </a:solidFill>
              </a:rPr>
              <a:t>i</a:t>
            </a:r>
            <a:r>
              <a:rPr lang="fr-BE" altLang="fr-FR" dirty="0" smtClean="0">
                <a:solidFill>
                  <a:schemeClr val="tx1">
                    <a:lumMod val="50000"/>
                    <a:lumOff val="50000"/>
                  </a:schemeClr>
                </a:solidFill>
              </a:rPr>
              <a:t>nvoering van activiteitenverslagen</a:t>
            </a: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en-US" altLang="fr-FR" dirty="0">
                <a:solidFill>
                  <a:schemeClr val="tx1">
                    <a:lumMod val="50000"/>
                    <a:lumOff val="50000"/>
                  </a:schemeClr>
                </a:solidFill>
              </a:rPr>
              <a:t>v</a:t>
            </a:r>
            <a:r>
              <a:rPr lang="fr-BE" altLang="fr-FR" dirty="0" smtClean="0">
                <a:solidFill>
                  <a:schemeClr val="tx1">
                    <a:lumMod val="50000"/>
                    <a:lumOff val="50000"/>
                  </a:schemeClr>
                </a:solidFill>
              </a:rPr>
              <a:t>isualisatie van de liquidatiestatus</a:t>
            </a:r>
            <a:endParaRPr lang="fr-BE" altLang="fr-FR" dirty="0">
              <a:solidFill>
                <a:schemeClr val="tx1">
                  <a:lumMod val="50000"/>
                  <a:lumOff val="50000"/>
                </a:schemeClr>
              </a:solidFill>
            </a:endParaRPr>
          </a:p>
          <a:p>
            <a:pPr lvl="1">
              <a:spcBef>
                <a:spcPct val="0"/>
              </a:spcBef>
              <a:buFont typeface="Arial" panose="020B0604020202020204" pitchFamily="34" charset="0"/>
              <a:buChar char="•"/>
            </a:pPr>
            <a:r>
              <a:rPr lang="en-US" altLang="fr-FR" dirty="0">
                <a:solidFill>
                  <a:schemeClr val="tx1">
                    <a:lumMod val="50000"/>
                    <a:lumOff val="50000"/>
                  </a:schemeClr>
                </a:solidFill>
              </a:rPr>
              <a:t>s</a:t>
            </a:r>
            <a:r>
              <a:rPr lang="fr-BE" altLang="fr-FR" dirty="0" smtClean="0">
                <a:solidFill>
                  <a:schemeClr val="tx1">
                    <a:lumMod val="50000"/>
                    <a:lumOff val="50000"/>
                  </a:schemeClr>
                </a:solidFill>
              </a:rPr>
              <a:t>nellere en efficiënte communicatie tussen Actiris en zijn partners</a:t>
            </a:r>
            <a:endParaRPr lang="fr-BE" sz="1600" dirty="0" smtClean="0">
              <a:solidFill>
                <a:schemeClr val="bg1">
                  <a:lumMod val="50000"/>
                </a:schemeClr>
              </a:solidFill>
            </a:endParaRPr>
          </a:p>
          <a:p>
            <a:pPr lvl="1">
              <a:buFont typeface="Arial" panose="020B0604020202020204" pitchFamily="34" charset="0"/>
              <a:buChar char="•"/>
            </a:pPr>
            <a:endParaRPr lang="fr-BE" sz="1600" dirty="0">
              <a:solidFill>
                <a:schemeClr val="bg1">
                  <a:lumMod val="50000"/>
                </a:schemeClr>
              </a:solidFill>
            </a:endParaRPr>
          </a:p>
        </p:txBody>
      </p:sp>
    </p:spTree>
    <p:extLst>
      <p:ext uri="{BB962C8B-B14F-4D97-AF65-F5344CB8AC3E}">
        <p14:creationId xmlns:p14="http://schemas.microsoft.com/office/powerpoint/2010/main" val="1380016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145182"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Volgende stappen</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32</a:t>
            </a:fld>
            <a:endParaRPr lang="fr-FR" dirty="0"/>
          </a:p>
        </p:txBody>
      </p:sp>
      <p:sp>
        <p:nvSpPr>
          <p:cNvPr id="10" name="Text Box 6"/>
          <p:cNvSpPr txBox="1">
            <a:spLocks noChangeArrowheads="1"/>
          </p:cNvSpPr>
          <p:nvPr/>
        </p:nvSpPr>
        <p:spPr bwMode="auto">
          <a:xfrm>
            <a:off x="520700" y="849061"/>
            <a:ext cx="8470900" cy="3631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55600" lvl="1" indent="0">
              <a:lnSpc>
                <a:spcPct val="110000"/>
              </a:lnSpc>
              <a:defRPr/>
            </a:pPr>
            <a:r>
              <a:rPr lang="fr-BE" altLang="fr-FR" b="1" dirty="0" smtClean="0">
                <a:solidFill>
                  <a:schemeClr val="bg1">
                    <a:lumMod val="50000"/>
                  </a:schemeClr>
                </a:solidFill>
                <a:cs typeface="Arial" panose="020B0604020202020204" pitchFamily="34" charset="0"/>
              </a:rPr>
              <a:t>	</a:t>
            </a: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Indiening van de dossiers</a:t>
            </a:r>
            <a:r>
              <a:rPr lang="fr-BE" altLang="fr-FR" dirty="0" smtClean="0">
                <a:solidFill>
                  <a:schemeClr val="bg1">
                    <a:lumMod val="50000"/>
                  </a:schemeClr>
                </a:solidFill>
                <a:cs typeface="Arial" panose="020B0604020202020204" pitchFamily="34" charset="0"/>
              </a:rPr>
              <a:t>= uiterlijk op 30/09/2020 (23u59)</a:t>
            </a:r>
          </a:p>
          <a:p>
            <a:pPr marL="1004888" lvl="2" indent="-285750">
              <a:lnSpc>
                <a:spcPct val="110000"/>
              </a:lnSpc>
              <a:buFont typeface="Arial" panose="020B0604020202020204" pitchFamily="34" charset="0"/>
              <a:buChar char="•"/>
              <a:defRPr/>
            </a:pP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Ontbrekende inzendingen (</a:t>
            </a:r>
            <a:r>
              <a:rPr lang="fr-BE" altLang="fr-FR" b="1" dirty="0">
                <a:solidFill>
                  <a:schemeClr val="bg1">
                    <a:lumMod val="50000"/>
                  </a:schemeClr>
                </a:solidFill>
                <a:cs typeface="Arial" panose="020B0604020202020204" pitchFamily="34" charset="0"/>
              </a:rPr>
              <a:t>max. 3 !</a:t>
            </a:r>
            <a:r>
              <a:rPr lang="fr-BE" altLang="fr-FR" b="1" dirty="0" smtClean="0">
                <a:solidFill>
                  <a:schemeClr val="bg1">
                    <a:lumMod val="50000"/>
                  </a:schemeClr>
                </a:solidFill>
                <a:cs typeface="Arial" panose="020B0604020202020204" pitchFamily="34" charset="0"/>
              </a:rPr>
              <a:t>) </a:t>
            </a:r>
            <a:r>
              <a:rPr lang="fr-BE" altLang="fr-FR" dirty="0" smtClean="0">
                <a:solidFill>
                  <a:schemeClr val="bg1">
                    <a:lumMod val="50000"/>
                  </a:schemeClr>
                </a:solidFill>
                <a:cs typeface="Arial" panose="020B0604020202020204" pitchFamily="34" charset="0"/>
              </a:rPr>
              <a:t>= uiterlijk op 15/09/2020 </a:t>
            </a:r>
            <a:r>
              <a:rPr lang="fr-BE" altLang="fr-FR" dirty="0">
                <a:solidFill>
                  <a:schemeClr val="bg1">
                    <a:lumMod val="50000"/>
                  </a:schemeClr>
                </a:solidFill>
                <a:cs typeface="Arial" panose="020B0604020202020204" pitchFamily="34" charset="0"/>
              </a:rPr>
              <a:t>(</a:t>
            </a:r>
            <a:r>
              <a:rPr lang="fr-BE" altLang="fr-FR" dirty="0" smtClean="0">
                <a:solidFill>
                  <a:schemeClr val="bg1">
                    <a:lumMod val="50000"/>
                  </a:schemeClr>
                </a:solidFill>
                <a:cs typeface="Arial" panose="020B0604020202020204" pitchFamily="34" charset="0"/>
              </a:rPr>
              <a:t>23u59)</a:t>
            </a:r>
          </a:p>
          <a:p>
            <a:pPr marL="1004888" lvl="2" indent="-285750">
              <a:lnSpc>
                <a:spcPct val="110000"/>
              </a:lnSpc>
              <a:buFont typeface="Arial" panose="020B0604020202020204" pitchFamily="34" charset="0"/>
              <a:buChar char="•"/>
              <a:defRPr/>
            </a:pP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Selectiecomité= </a:t>
            </a:r>
            <a:r>
              <a:rPr lang="fr-BE" altLang="fr-FR" dirty="0" smtClean="0">
                <a:solidFill>
                  <a:schemeClr val="bg1">
                    <a:lumMod val="50000"/>
                  </a:schemeClr>
                </a:solidFill>
                <a:cs typeface="Arial" panose="020B0604020202020204" pitchFamily="34" charset="0"/>
              </a:rPr>
              <a:t>Eind oktober</a:t>
            </a:r>
          </a:p>
          <a:p>
            <a:pPr marL="1004888" lvl="2" indent="-285750">
              <a:lnSpc>
                <a:spcPct val="110000"/>
              </a:lnSpc>
              <a:buFont typeface="Arial" panose="020B0604020202020204" pitchFamily="34" charset="0"/>
              <a:buChar char="•"/>
              <a:defRPr/>
            </a:pP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Beslissing </a:t>
            </a:r>
            <a:r>
              <a:rPr lang="en-US" altLang="fr-FR" b="1" dirty="0" smtClean="0">
                <a:solidFill>
                  <a:schemeClr val="bg1">
                    <a:lumMod val="50000"/>
                  </a:schemeClr>
                </a:solidFill>
                <a:cs typeface="Arial" panose="020B0604020202020204" pitchFamily="34" charset="0"/>
              </a:rPr>
              <a:t>–</a:t>
            </a:r>
            <a:r>
              <a:rPr lang="fr-BE" altLang="fr-FR" b="1" dirty="0" smtClean="0">
                <a:solidFill>
                  <a:schemeClr val="bg1">
                    <a:lumMod val="50000"/>
                  </a:schemeClr>
                </a:solidFill>
                <a:cs typeface="Arial" panose="020B0604020202020204" pitchFamily="34" charset="0"/>
              </a:rPr>
              <a:t> Onderhandelingen = </a:t>
            </a:r>
            <a:r>
              <a:rPr lang="fr-BE" altLang="fr-FR" dirty="0" smtClean="0">
                <a:solidFill>
                  <a:schemeClr val="bg1">
                    <a:lumMod val="50000"/>
                  </a:schemeClr>
                </a:solidFill>
                <a:cs typeface="Arial" panose="020B0604020202020204" pitchFamily="34" charset="0"/>
              </a:rPr>
              <a:t>November</a:t>
            </a:r>
            <a:endParaRPr lang="fr-BE" altLang="fr-FR" dirty="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endParaRPr lang="fr-BE" altLang="fr-FR" b="1" dirty="0" smtClean="0">
              <a:solidFill>
                <a:schemeClr val="bg1">
                  <a:lumMod val="50000"/>
                </a:schemeClr>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chemeClr val="bg1">
                    <a:lumMod val="50000"/>
                  </a:schemeClr>
                </a:solidFill>
                <a:cs typeface="Arial" panose="020B0604020202020204" pitchFamily="34" charset="0"/>
              </a:rPr>
              <a:t>Inwerkingtreding van de nieuwe overeenkomsten = </a:t>
            </a:r>
            <a:r>
              <a:rPr lang="fr-BE" altLang="fr-FR" dirty="0" smtClean="0">
                <a:solidFill>
                  <a:schemeClr val="bg1">
                    <a:lumMod val="50000"/>
                  </a:schemeClr>
                </a:solidFill>
                <a:cs typeface="Arial" panose="020B0604020202020204" pitchFamily="34" charset="0"/>
              </a:rPr>
              <a:t>1 </a:t>
            </a:r>
            <a:r>
              <a:rPr lang="fr-BE" altLang="fr-FR" dirty="0" smtClean="0">
                <a:solidFill>
                  <a:schemeClr val="bg1">
                    <a:lumMod val="50000"/>
                  </a:schemeClr>
                </a:solidFill>
                <a:cs typeface="Arial" panose="020B0604020202020204" pitchFamily="34" charset="0"/>
              </a:rPr>
              <a:t>januari 2021</a:t>
            </a:r>
            <a:endParaRPr lang="fr-BE" altLang="fr-FR" dirty="0">
              <a:solidFill>
                <a:schemeClr val="bg1">
                  <a:lumMod val="50000"/>
                </a:schemeClr>
              </a:solidFill>
              <a:cs typeface="Arial" panose="020B0604020202020204" pitchFamily="34" charset="0"/>
            </a:endParaRPr>
          </a:p>
          <a:p>
            <a:pPr>
              <a:buFont typeface="Arial" panose="020B0604020202020204" pitchFamily="34" charset="0"/>
              <a:buChar char="•"/>
            </a:pPr>
            <a:endParaRPr lang="fr-BE" sz="1600" dirty="0" smtClean="0">
              <a:solidFill>
                <a:schemeClr val="bg1">
                  <a:lumMod val="50000"/>
                </a:schemeClr>
              </a:solidFill>
            </a:endParaRPr>
          </a:p>
          <a:p>
            <a:pPr lvl="1">
              <a:buFont typeface="Arial" panose="020B0604020202020204" pitchFamily="34" charset="0"/>
              <a:buChar char="•"/>
            </a:pPr>
            <a:endParaRPr lang="fr-BE" sz="1600" dirty="0">
              <a:solidFill>
                <a:schemeClr val="bg1">
                  <a:lumMod val="50000"/>
                </a:schemeClr>
              </a:solidFill>
            </a:endParaRPr>
          </a:p>
        </p:txBody>
      </p:sp>
    </p:spTree>
    <p:extLst>
      <p:ext uri="{BB962C8B-B14F-4D97-AF65-F5344CB8AC3E}">
        <p14:creationId xmlns:p14="http://schemas.microsoft.com/office/powerpoint/2010/main" val="207927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Voor verdere vragen </a:t>
            </a:r>
          </a:p>
          <a:p>
            <a:pPr>
              <a:defRPr/>
            </a:pP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33</a:t>
            </a:fld>
            <a:endParaRPr lang="fr-FR" dirty="0"/>
          </a:p>
        </p:txBody>
      </p:sp>
      <p:sp>
        <p:nvSpPr>
          <p:cNvPr id="10" name="Text Box 6"/>
          <p:cNvSpPr txBox="1">
            <a:spLocks noChangeArrowheads="1"/>
          </p:cNvSpPr>
          <p:nvPr/>
        </p:nvSpPr>
        <p:spPr bwMode="auto">
          <a:xfrm>
            <a:off x="419100" y="645861"/>
            <a:ext cx="8724900" cy="435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55600" lvl="1" indent="0">
              <a:lnSpc>
                <a:spcPct val="110000"/>
              </a:lnSpc>
              <a:defRPr/>
            </a:pPr>
            <a:endParaRPr lang="fr-BE" altLang="fr-FR" b="1" dirty="0" smtClean="0">
              <a:solidFill>
                <a:srgbClr val="6D6E71"/>
              </a:solidFill>
              <a:cs typeface="Arial" panose="020B0604020202020204" pitchFamily="34" charset="0"/>
            </a:endParaRPr>
          </a:p>
          <a:p>
            <a:pPr marL="641350" lvl="1" indent="-285750">
              <a:lnSpc>
                <a:spcPct val="110000"/>
              </a:lnSpc>
              <a:buFont typeface="Wingdings" panose="05000000000000000000" pitchFamily="2" charset="2"/>
              <a:buChar char="Ø"/>
              <a:defRPr/>
            </a:pPr>
            <a:r>
              <a:rPr lang="nl-BE" altLang="fr-FR" b="1" dirty="0" smtClean="0">
                <a:solidFill>
                  <a:srgbClr val="7F7F7F"/>
                </a:solidFill>
                <a:cs typeface="Arial" panose="020B0604020202020204" pitchFamily="34" charset="0"/>
              </a:rPr>
              <a:t>In geval van technische </a:t>
            </a:r>
            <a:r>
              <a:rPr lang="nl-BE" altLang="fr-FR" b="1" dirty="0" smtClean="0">
                <a:solidFill>
                  <a:srgbClr val="7F7F7F"/>
                </a:solidFill>
                <a:cs typeface="Arial" panose="020B0604020202020204" pitchFamily="34" charset="0"/>
              </a:rPr>
              <a:t>problemen </a:t>
            </a:r>
            <a:r>
              <a:rPr lang="nl-BE" altLang="fr-FR" b="1" dirty="0" smtClean="0">
                <a:solidFill>
                  <a:srgbClr val="7F7F7F"/>
                </a:solidFill>
                <a:cs typeface="Arial" panose="020B0604020202020204" pitchFamily="34" charset="0"/>
              </a:rPr>
              <a:t>met het MAP-platform</a:t>
            </a:r>
          </a:p>
          <a:p>
            <a:pPr marL="355600" lvl="1" indent="0">
              <a:lnSpc>
                <a:spcPct val="110000"/>
              </a:lnSpc>
              <a:defRPr/>
            </a:pPr>
            <a:r>
              <a:rPr lang="nl-BE" altLang="fr-FR" dirty="0" smtClean="0">
                <a:solidFill>
                  <a:srgbClr val="7F7F7F"/>
                </a:solidFill>
                <a:cs typeface="Arial" panose="020B0604020202020204" pitchFamily="34" charset="0"/>
              </a:rPr>
              <a:t>U kunt contact opnemen met de algemene lijn van de afdeling Partnerschapsprojecten</a:t>
            </a:r>
            <a:r>
              <a:rPr lang="fr-BE" altLang="fr-FR" dirty="0" smtClean="0">
                <a:solidFill>
                  <a:srgbClr val="7F7F7F"/>
                </a:solidFill>
                <a:cs typeface="Arial" panose="020B0604020202020204" pitchFamily="34" charset="0"/>
              </a:rPr>
              <a:t>:</a:t>
            </a:r>
            <a:endParaRPr lang="fr-BE" altLang="fr-FR" b="1" dirty="0" smtClean="0">
              <a:solidFill>
                <a:srgbClr val="FFFF00"/>
              </a:solidFill>
              <a:cs typeface="Arial" panose="020B0604020202020204" pitchFamily="34" charset="0"/>
            </a:endParaRPr>
          </a:p>
          <a:p>
            <a:pPr marL="355600" lvl="1" indent="0" algn="ctr">
              <a:lnSpc>
                <a:spcPct val="110000"/>
              </a:lnSpc>
              <a:defRPr/>
            </a:pPr>
            <a:r>
              <a:rPr lang="fr-FR" dirty="0">
                <a:solidFill>
                  <a:srgbClr val="FFFF00"/>
                </a:solidFill>
                <a:cs typeface="Arial" panose="020B0604020202020204" pitchFamily="34" charset="0"/>
                <a:hlinkClick r:id="rId4"/>
              </a:rPr>
              <a:t>appelspartenariats@</a:t>
            </a:r>
            <a:r>
              <a:rPr lang="fr-FR" dirty="0" smtClean="0">
                <a:solidFill>
                  <a:srgbClr val="FFFF00"/>
                </a:solidFill>
                <a:cs typeface="Arial" panose="020B0604020202020204" pitchFamily="34" charset="0"/>
                <a:hlinkClick r:id="rId4"/>
              </a:rPr>
              <a:t>actiris.be</a:t>
            </a:r>
            <a:endParaRPr lang="fr-FR" dirty="0" smtClean="0">
              <a:solidFill>
                <a:srgbClr val="FFFF00"/>
              </a:solidFill>
              <a:cs typeface="Arial" panose="020B0604020202020204" pitchFamily="34" charset="0"/>
            </a:endParaRPr>
          </a:p>
          <a:p>
            <a:pPr marL="355600" lvl="1" indent="0" algn="ctr">
              <a:lnSpc>
                <a:spcPct val="110000"/>
              </a:lnSpc>
              <a:defRPr/>
            </a:pPr>
            <a:r>
              <a:rPr lang="fr-FR" dirty="0" smtClean="0">
                <a:solidFill>
                  <a:srgbClr val="7F7F7F"/>
                </a:solidFill>
                <a:cs typeface="Arial" panose="020B0604020202020204" pitchFamily="34" charset="0"/>
              </a:rPr>
              <a:t> 02</a:t>
            </a:r>
            <a:r>
              <a:rPr lang="fr-FR" dirty="0">
                <a:solidFill>
                  <a:srgbClr val="7F7F7F"/>
                </a:solidFill>
                <a:cs typeface="Arial" panose="020B0604020202020204" pitchFamily="34" charset="0"/>
              </a:rPr>
              <a:t>/435.45.59 </a:t>
            </a:r>
            <a:endParaRPr lang="fr-BE" altLang="fr-FR" dirty="0">
              <a:solidFill>
                <a:srgbClr val="7F7F7F"/>
              </a:solidFill>
              <a:cs typeface="Arial" panose="020B0604020202020204" pitchFamily="34" charset="0"/>
            </a:endParaRPr>
          </a:p>
          <a:p>
            <a:pPr marL="355600" lvl="1" indent="0">
              <a:lnSpc>
                <a:spcPct val="110000"/>
              </a:lnSpc>
              <a:defRPr/>
            </a:pPr>
            <a:endParaRPr lang="fr-BE" altLang="fr-FR" b="1" dirty="0">
              <a:solidFill>
                <a:srgbClr val="7F7F7F"/>
              </a:solidFill>
              <a:cs typeface="Arial" panose="020B0604020202020204" pitchFamily="34" charset="0"/>
            </a:endParaRPr>
          </a:p>
          <a:p>
            <a:pPr marL="641350" lvl="1" indent="-285750">
              <a:lnSpc>
                <a:spcPct val="110000"/>
              </a:lnSpc>
              <a:buFont typeface="Wingdings" panose="05000000000000000000" pitchFamily="2" charset="2"/>
              <a:buChar char="Ø"/>
              <a:defRPr/>
            </a:pPr>
            <a:r>
              <a:rPr lang="fr-BE" altLang="fr-FR" b="1" dirty="0" smtClean="0">
                <a:solidFill>
                  <a:srgbClr val="7F7F7F"/>
                </a:solidFill>
                <a:cs typeface="Arial" panose="020B0604020202020204" pitchFamily="34" charset="0"/>
              </a:rPr>
              <a:t>Als u vragen heeft over de oproep tot het indienen van </a:t>
            </a:r>
            <a:r>
              <a:rPr lang="fr-BE" altLang="fr-FR" b="1" dirty="0" err="1" smtClean="0">
                <a:solidFill>
                  <a:srgbClr val="7F7F7F"/>
                </a:solidFill>
                <a:cs typeface="Arial" panose="020B0604020202020204" pitchFamily="34" charset="0"/>
              </a:rPr>
              <a:t>voorstellen</a:t>
            </a:r>
            <a:r>
              <a:rPr lang="fr-BE" altLang="fr-FR" b="1" dirty="0" smtClean="0">
                <a:solidFill>
                  <a:srgbClr val="7F7F7F"/>
                </a:solidFill>
                <a:cs typeface="Arial" panose="020B0604020202020204" pitchFamily="34" charset="0"/>
              </a:rPr>
              <a:t> </a:t>
            </a:r>
            <a:r>
              <a:rPr lang="fr-BE" altLang="fr-FR" b="1" dirty="0" err="1" smtClean="0">
                <a:solidFill>
                  <a:srgbClr val="7F7F7F"/>
                </a:solidFill>
                <a:cs typeface="Arial" panose="020B0604020202020204" pitchFamily="34" charset="0"/>
              </a:rPr>
              <a:t>kunt</a:t>
            </a:r>
            <a:r>
              <a:rPr lang="fr-BE" altLang="fr-FR" b="1" dirty="0" smtClean="0">
                <a:solidFill>
                  <a:srgbClr val="7F7F7F"/>
                </a:solidFill>
                <a:cs typeface="Arial" panose="020B0604020202020204" pitchFamily="34" charset="0"/>
              </a:rPr>
              <a:t> </a:t>
            </a:r>
            <a:r>
              <a:rPr lang="fr-BE" altLang="fr-FR" b="1" dirty="0" smtClean="0">
                <a:solidFill>
                  <a:srgbClr val="7F7F7F"/>
                </a:solidFill>
                <a:cs typeface="Arial" panose="020B0604020202020204" pitchFamily="34" charset="0"/>
              </a:rPr>
              <a:t>u contact </a:t>
            </a:r>
            <a:r>
              <a:rPr lang="fr-BE" altLang="fr-FR" b="1" dirty="0" err="1" smtClean="0">
                <a:solidFill>
                  <a:srgbClr val="7F7F7F"/>
                </a:solidFill>
                <a:cs typeface="Arial" panose="020B0604020202020204" pitchFamily="34" charset="0"/>
              </a:rPr>
              <a:t>opnemen</a:t>
            </a:r>
            <a:r>
              <a:rPr lang="fr-BE" altLang="fr-FR" b="1" dirty="0" smtClean="0">
                <a:solidFill>
                  <a:srgbClr val="7F7F7F"/>
                </a:solidFill>
                <a:cs typeface="Arial" panose="020B0604020202020204" pitchFamily="34" charset="0"/>
              </a:rPr>
              <a:t> </a:t>
            </a:r>
            <a:r>
              <a:rPr lang="fr-BE" altLang="fr-FR" b="1" dirty="0" smtClean="0">
                <a:solidFill>
                  <a:srgbClr val="7F7F7F"/>
                </a:solidFill>
                <a:cs typeface="Arial" panose="020B0604020202020204" pitchFamily="34" charset="0"/>
              </a:rPr>
              <a:t>met</a:t>
            </a:r>
            <a:r>
              <a:rPr lang="fr-BE" altLang="fr-FR" dirty="0" smtClean="0">
                <a:solidFill>
                  <a:srgbClr val="7F7F7F"/>
                </a:solidFill>
                <a:cs typeface="Arial" panose="020B0604020202020204" pitchFamily="34" charset="0"/>
              </a:rPr>
              <a:t>:</a:t>
            </a:r>
            <a:endParaRPr lang="fr-BE" altLang="fr-FR" dirty="0" smtClean="0">
              <a:solidFill>
                <a:srgbClr val="7F7F7F"/>
              </a:solidFill>
              <a:cs typeface="Arial" panose="020B0604020202020204" pitchFamily="34" charset="0"/>
            </a:endParaRPr>
          </a:p>
          <a:p>
            <a:pPr marL="355600" lvl="1" indent="0">
              <a:lnSpc>
                <a:spcPct val="110000"/>
              </a:lnSpc>
              <a:defRPr/>
            </a:pPr>
            <a:r>
              <a:rPr lang="fr-BE" altLang="fr-FR" b="1" dirty="0" smtClean="0">
                <a:solidFill>
                  <a:srgbClr val="7F7F7F"/>
                </a:solidFill>
                <a:cs typeface="Arial" panose="020B0604020202020204" pitchFamily="34" charset="0"/>
              </a:rPr>
              <a:t>	</a:t>
            </a:r>
          </a:p>
          <a:p>
            <a:pPr marL="355600" lvl="1" indent="0">
              <a:lnSpc>
                <a:spcPct val="110000"/>
              </a:lnSpc>
              <a:defRPr/>
            </a:pPr>
            <a:r>
              <a:rPr lang="fr-BE" altLang="fr-FR" b="1" dirty="0">
                <a:solidFill>
                  <a:srgbClr val="7F7F7F"/>
                </a:solidFill>
                <a:cs typeface="Arial" panose="020B0604020202020204" pitchFamily="34" charset="0"/>
              </a:rPr>
              <a:t>	</a:t>
            </a:r>
            <a:r>
              <a:rPr lang="fr-BE" altLang="fr-FR" b="1" dirty="0" smtClean="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Marjorie </a:t>
            </a:r>
            <a:r>
              <a:rPr lang="fr-BE" altLang="fr-FR" dirty="0" err="1" smtClean="0">
                <a:solidFill>
                  <a:srgbClr val="7F7F7F"/>
                </a:solidFill>
                <a:cs typeface="Arial" panose="020B0604020202020204" pitchFamily="34" charset="0"/>
              </a:rPr>
              <a:t>Montegnies</a:t>
            </a:r>
            <a:r>
              <a:rPr lang="fr-BE" altLang="fr-FR" dirty="0" smtClean="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hlinkClick r:id="rId5"/>
              </a:rPr>
              <a:t>mmontegnies@actiris.be</a:t>
            </a:r>
            <a:endParaRPr lang="fr-BE" altLang="fr-FR" dirty="0" smtClean="0">
              <a:solidFill>
                <a:srgbClr val="7F7F7F"/>
              </a:solidFill>
              <a:cs typeface="Arial" panose="020B0604020202020204" pitchFamily="34" charset="0"/>
            </a:endParaRPr>
          </a:p>
          <a:p>
            <a:pPr marL="355600" lvl="1" indent="0">
              <a:lnSpc>
                <a:spcPct val="110000"/>
              </a:lnSpc>
              <a:defRPr/>
            </a:pPr>
            <a:r>
              <a:rPr lang="fr-BE" altLang="fr-FR" dirty="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rPr>
              <a:t>	Naïma </a:t>
            </a:r>
            <a:r>
              <a:rPr lang="fr-BE" altLang="fr-FR" dirty="0" err="1" smtClean="0">
                <a:solidFill>
                  <a:srgbClr val="7F7F7F"/>
                </a:solidFill>
                <a:cs typeface="Arial" panose="020B0604020202020204" pitchFamily="34" charset="0"/>
              </a:rPr>
              <a:t>Benstitou</a:t>
            </a:r>
            <a:r>
              <a:rPr lang="fr-BE" altLang="fr-FR" dirty="0" smtClean="0">
                <a:solidFill>
                  <a:srgbClr val="7F7F7F"/>
                </a:solidFill>
                <a:cs typeface="Arial" panose="020B0604020202020204" pitchFamily="34" charset="0"/>
              </a:rPr>
              <a:t>: </a:t>
            </a:r>
            <a:r>
              <a:rPr lang="fr-BE" altLang="fr-FR" dirty="0" smtClean="0">
                <a:solidFill>
                  <a:srgbClr val="7F7F7F"/>
                </a:solidFill>
                <a:cs typeface="Arial" panose="020B0604020202020204" pitchFamily="34" charset="0"/>
                <a:hlinkClick r:id="rId6"/>
              </a:rPr>
              <a:t>nbenstitou@actiris.be</a:t>
            </a:r>
            <a:endParaRPr lang="fr-BE" altLang="fr-FR" dirty="0" smtClean="0">
              <a:solidFill>
                <a:srgbClr val="7F7F7F"/>
              </a:solidFill>
              <a:cs typeface="Arial" panose="020B0604020202020204" pitchFamily="34" charset="0"/>
            </a:endParaRPr>
          </a:p>
          <a:p>
            <a:pPr marL="355600" lvl="1" indent="0">
              <a:lnSpc>
                <a:spcPct val="110000"/>
              </a:lnSpc>
              <a:defRPr/>
            </a:pPr>
            <a:endParaRPr lang="fr-BE" altLang="fr-FR" dirty="0">
              <a:solidFill>
                <a:srgbClr val="7F7F7F"/>
              </a:solidFill>
              <a:cs typeface="Arial" panose="020B0604020202020204" pitchFamily="34" charset="0"/>
            </a:endParaRPr>
          </a:p>
          <a:p>
            <a:pPr marL="355600" lvl="1" indent="0">
              <a:lnSpc>
                <a:spcPct val="110000"/>
              </a:lnSpc>
              <a:defRPr/>
            </a:pPr>
            <a:r>
              <a:rPr lang="fr-BE" altLang="fr-FR" dirty="0" smtClean="0">
                <a:solidFill>
                  <a:srgbClr val="7F7F7F"/>
                </a:solidFill>
                <a:cs typeface="Arial" panose="020B0604020202020204" pitchFamily="34" charset="0"/>
              </a:rPr>
              <a:t>	Vraag/antwoordsessies kunnen indien nodig worden georganiseerd via Webex</a:t>
            </a:r>
          </a:p>
        </p:txBody>
      </p:sp>
    </p:spTree>
    <p:extLst>
      <p:ext uri="{BB962C8B-B14F-4D97-AF65-F5344CB8AC3E}">
        <p14:creationId xmlns:p14="http://schemas.microsoft.com/office/powerpoint/2010/main" val="3819472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4699000" y="4218865"/>
            <a:ext cx="4445000"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a:solidFill>
                  <a:srgbClr val="000090"/>
                </a:solidFill>
                <a:latin typeface="Arial"/>
                <a:cs typeface="Arial"/>
              </a:rPr>
              <a:t>Veel</a:t>
            </a:r>
            <a:r>
              <a:rPr lang="fr-BE" sz="3500" b="1" dirty="0" smtClean="0">
                <a:solidFill>
                  <a:srgbClr val="000090"/>
                </a:solidFill>
                <a:latin typeface="Arial"/>
                <a:cs typeface="Arial"/>
              </a:rPr>
              <a:t> </a:t>
            </a:r>
            <a:r>
              <a:rPr lang="fr-BE" sz="3500" b="1" dirty="0">
                <a:solidFill>
                  <a:srgbClr val="000090"/>
                </a:solidFill>
                <a:latin typeface="Arial"/>
                <a:cs typeface="Arial"/>
              </a:rPr>
              <a:t>succes</a:t>
            </a:r>
            <a:r>
              <a:rPr lang="fr-BE" sz="3500" b="1" dirty="0" smtClean="0">
                <a:solidFill>
                  <a:srgbClr val="000090"/>
                </a:solidFill>
                <a:latin typeface="Arial"/>
                <a:cs typeface="Arial"/>
              </a:rPr>
              <a:t>!</a:t>
            </a:r>
            <a:endParaRPr lang="fr-BE" sz="3500" b="1" dirty="0">
              <a:solidFill>
                <a:srgbClr val="000090"/>
              </a:solidFill>
              <a:latin typeface="Arial"/>
              <a:cs typeface="Arial"/>
            </a:endParaRPr>
          </a:p>
        </p:txBody>
      </p:sp>
      <p:sp>
        <p:nvSpPr>
          <p:cNvPr id="8" name="Text Box 7"/>
          <p:cNvSpPr txBox="1">
            <a:spLocks noChangeArrowheads="1"/>
          </p:cNvSpPr>
          <p:nvPr/>
        </p:nvSpPr>
        <p:spPr bwMode="auto">
          <a:xfrm>
            <a:off x="1064932" y="4061852"/>
            <a:ext cx="786316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endParaRPr lang="fr-BE" sz="1200" dirty="0">
              <a:solidFill>
                <a:srgbClr val="6D6E71"/>
              </a:solidFill>
              <a:latin typeface="Arial"/>
              <a:cs typeface="Arial"/>
            </a:endParaRPr>
          </a:p>
        </p:txBody>
      </p:sp>
      <p:pic>
        <p:nvPicPr>
          <p:cNvPr id="2" name="Picture 1"/>
          <p:cNvPicPr>
            <a:picLocks noChangeAspect="1"/>
          </p:cNvPicPr>
          <p:nvPr/>
        </p:nvPicPr>
        <p:blipFill>
          <a:blip r:embed="rId4"/>
          <a:stretch>
            <a:fillRect/>
          </a:stretch>
        </p:blipFill>
        <p:spPr>
          <a:xfrm>
            <a:off x="3098800" y="1731325"/>
            <a:ext cx="3619500" cy="2032953"/>
          </a:xfrm>
          <a:prstGeom prst="rect">
            <a:avLst/>
          </a:prstGeom>
        </p:spPr>
      </p:pic>
      <p:sp>
        <p:nvSpPr>
          <p:cNvPr id="3" name="TextBox 2"/>
          <p:cNvSpPr txBox="1"/>
          <p:nvPr/>
        </p:nvSpPr>
        <p:spPr>
          <a:xfrm>
            <a:off x="1282700" y="342900"/>
            <a:ext cx="7645400" cy="1169551"/>
          </a:xfrm>
          <a:prstGeom prst="rect">
            <a:avLst/>
          </a:prstGeom>
          <a:noFill/>
        </p:spPr>
        <p:txBody>
          <a:bodyPr wrap="square" rtlCol="0">
            <a:spAutoFit/>
          </a:bodyPr>
          <a:lstStyle/>
          <a:p>
            <a:pPr algn="ctr"/>
            <a:r>
              <a:rPr lang="en-US" sz="3500" b="1" dirty="0" err="1" smtClean="0">
                <a:solidFill>
                  <a:srgbClr val="000090"/>
                </a:solidFill>
                <a:latin typeface="Arial"/>
                <a:cs typeface="Arial"/>
              </a:rPr>
              <a:t>Samen</a:t>
            </a:r>
            <a:r>
              <a:rPr lang="en-US" sz="3500" b="1" dirty="0" smtClean="0">
                <a:solidFill>
                  <a:srgbClr val="000090"/>
                </a:solidFill>
                <a:latin typeface="Arial"/>
                <a:cs typeface="Arial"/>
              </a:rPr>
              <a:t> </a:t>
            </a:r>
            <a:r>
              <a:rPr lang="en-US" sz="3500" b="1" dirty="0" err="1" smtClean="0">
                <a:solidFill>
                  <a:srgbClr val="000090"/>
                </a:solidFill>
                <a:latin typeface="Arial"/>
                <a:cs typeface="Arial"/>
              </a:rPr>
              <a:t>sterk</a:t>
            </a:r>
            <a:r>
              <a:rPr lang="en-US" sz="3500" b="1" dirty="0" smtClean="0">
                <a:solidFill>
                  <a:srgbClr val="000090"/>
                </a:solidFill>
                <a:latin typeface="Arial"/>
                <a:cs typeface="Arial"/>
              </a:rPr>
              <a:t> </a:t>
            </a:r>
            <a:r>
              <a:rPr lang="en-US" sz="3500" b="1" dirty="0" err="1" smtClean="0">
                <a:solidFill>
                  <a:srgbClr val="000090"/>
                </a:solidFill>
                <a:latin typeface="Arial"/>
                <a:cs typeface="Arial"/>
              </a:rPr>
              <a:t>voor</a:t>
            </a:r>
            <a:r>
              <a:rPr lang="en-US" sz="3500" b="1" dirty="0" smtClean="0">
                <a:solidFill>
                  <a:srgbClr val="000090"/>
                </a:solidFill>
                <a:latin typeface="Arial"/>
                <a:cs typeface="Arial"/>
              </a:rPr>
              <a:t> </a:t>
            </a:r>
            <a:r>
              <a:rPr lang="en-US" sz="3500" b="1" dirty="0" err="1" smtClean="0">
                <a:solidFill>
                  <a:srgbClr val="000090"/>
                </a:solidFill>
                <a:latin typeface="Arial"/>
                <a:cs typeface="Arial"/>
              </a:rPr>
              <a:t>werk</a:t>
            </a:r>
            <a:r>
              <a:rPr lang="en-US" sz="3500" b="1" dirty="0" smtClean="0">
                <a:solidFill>
                  <a:srgbClr val="000090"/>
                </a:solidFill>
                <a:latin typeface="Arial"/>
                <a:cs typeface="Arial"/>
              </a:rPr>
              <a:t> in </a:t>
            </a:r>
            <a:r>
              <a:rPr lang="en-US" sz="3500" b="1" dirty="0" err="1" smtClean="0">
                <a:solidFill>
                  <a:srgbClr val="000090"/>
                </a:solidFill>
                <a:latin typeface="Arial"/>
                <a:cs typeface="Arial"/>
              </a:rPr>
              <a:t>Brussel</a:t>
            </a:r>
            <a:r>
              <a:rPr lang="is-IS" sz="3500" b="1" dirty="0" smtClean="0">
                <a:solidFill>
                  <a:srgbClr val="000090"/>
                </a:solidFill>
                <a:latin typeface="Arial"/>
                <a:cs typeface="Arial"/>
              </a:rPr>
              <a:t>…</a:t>
            </a:r>
            <a:endParaRPr lang="en-US" sz="3500" b="1" dirty="0">
              <a:solidFill>
                <a:srgbClr val="000090"/>
              </a:solidFill>
              <a:latin typeface="Arial"/>
              <a:cs typeface="Arial"/>
            </a:endParaRPr>
          </a:p>
        </p:txBody>
      </p:sp>
    </p:spTree>
    <p:extLst>
      <p:ext uri="{BB962C8B-B14F-4D97-AF65-F5344CB8AC3E}">
        <p14:creationId xmlns:p14="http://schemas.microsoft.com/office/powerpoint/2010/main" val="418534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2199" cy="5143500"/>
          </a:xfrm>
          <a:prstGeom prst="rect">
            <a:avLst/>
          </a:prstGeom>
        </p:spPr>
      </p:pic>
      <p:sp>
        <p:nvSpPr>
          <p:cNvPr id="7" name="Espace réservé du numéro de diapositive 6"/>
          <p:cNvSpPr>
            <a:spLocks noGrp="1"/>
          </p:cNvSpPr>
          <p:nvPr>
            <p:ph type="sldNum" sz="quarter" idx="12"/>
          </p:nvPr>
        </p:nvSpPr>
        <p:spPr/>
        <p:txBody>
          <a:bodyPr/>
          <a:lstStyle/>
          <a:p>
            <a:fld id="{99AECF91-F3AC-4F4D-B04D-D67EA5B6CD34}" type="slidenum">
              <a:rPr lang="fr-FR" smtClean="0"/>
              <a:t>4</a:t>
            </a:fld>
            <a:endParaRPr lang="fr-FR" dirty="0"/>
          </a:p>
        </p:txBody>
      </p:sp>
      <p:graphicFrame>
        <p:nvGraphicFramePr>
          <p:cNvPr id="6" name="Diagramme 5"/>
          <p:cNvGraphicFramePr/>
          <p:nvPr>
            <p:extLst>
              <p:ext uri="{D42A27DB-BD31-4B8C-83A1-F6EECF244321}">
                <p14:modId xmlns:p14="http://schemas.microsoft.com/office/powerpoint/2010/main" val="570425797"/>
              </p:ext>
            </p:extLst>
          </p:nvPr>
        </p:nvGraphicFramePr>
        <p:xfrm>
          <a:off x="2585319" y="197353"/>
          <a:ext cx="6620081" cy="4459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4701702" y="2048530"/>
            <a:ext cx="2380034" cy="461665"/>
          </a:xfrm>
          <a:prstGeom prst="rect">
            <a:avLst/>
          </a:prstGeom>
          <a:solidFill>
            <a:schemeClr val="accent4">
              <a:lumMod val="50000"/>
            </a:schemeClr>
          </a:solidFill>
        </p:spPr>
        <p:txBody>
          <a:bodyPr wrap="square" rtlCol="0">
            <a:spAutoFit/>
          </a:bodyPr>
          <a:lstStyle/>
          <a:p>
            <a:pPr algn="ctr"/>
            <a:r>
              <a:rPr lang="fr-BE" sz="2400" dirty="0" err="1" smtClean="0">
                <a:solidFill>
                  <a:schemeClr val="bg1"/>
                </a:solidFill>
              </a:rPr>
              <a:t>Partnerschappen</a:t>
            </a:r>
            <a:r>
              <a:rPr lang="fr-BE" sz="2400" dirty="0" smtClean="0">
                <a:solidFill>
                  <a:schemeClr val="bg1"/>
                </a:solidFill>
              </a:rPr>
              <a:t> </a:t>
            </a:r>
            <a:endParaRPr lang="fr-BE" sz="2400" dirty="0">
              <a:solidFill>
                <a:schemeClr val="bg1"/>
              </a:solidFill>
            </a:endParaRPr>
          </a:p>
        </p:txBody>
      </p:sp>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751" y="1914496"/>
            <a:ext cx="2439278" cy="1776172"/>
          </a:xfrm>
          <a:prstGeom prst="rect">
            <a:avLst/>
          </a:prstGeom>
          <a:solidFill>
            <a:schemeClr val="accent1">
              <a:lumMod val="20000"/>
              <a:lumOff val="80000"/>
            </a:schemeClr>
          </a:solidFill>
        </p:spPr>
      </p:pic>
    </p:spTree>
    <p:extLst>
      <p:ext uri="{BB962C8B-B14F-4D97-AF65-F5344CB8AC3E}">
        <p14:creationId xmlns:p14="http://schemas.microsoft.com/office/powerpoint/2010/main" val="407265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0"/>
            <a:ext cx="9052199" cy="5143500"/>
          </a:xfrm>
          <a:prstGeom prst="rect">
            <a:avLst/>
          </a:prstGeom>
        </p:spPr>
      </p:pic>
      <p:sp>
        <p:nvSpPr>
          <p:cNvPr id="5" name="Text Box 7"/>
          <p:cNvSpPr txBox="1">
            <a:spLocks noChangeArrowheads="1"/>
          </p:cNvSpPr>
          <p:nvPr/>
        </p:nvSpPr>
        <p:spPr bwMode="auto">
          <a:xfrm>
            <a:off x="1278753" y="43959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a:solidFill>
                  <a:srgbClr val="000090"/>
                </a:solidFill>
                <a:latin typeface="Arial"/>
                <a:cs typeface="Arial"/>
              </a:rPr>
              <a:t>"</a:t>
            </a:r>
            <a:r>
              <a:rPr lang="fr-BE" sz="2800" b="1" dirty="0" err="1">
                <a:solidFill>
                  <a:srgbClr val="000090"/>
                </a:solidFill>
                <a:latin typeface="Arial"/>
                <a:cs typeface="Arial"/>
              </a:rPr>
              <a:t>Een</a:t>
            </a:r>
            <a:r>
              <a:rPr lang="fr-BE" sz="2800" b="1" dirty="0">
                <a:solidFill>
                  <a:srgbClr val="000090"/>
                </a:solidFill>
                <a:latin typeface="Arial"/>
                <a:cs typeface="Arial"/>
              </a:rPr>
              <a:t> </a:t>
            </a:r>
            <a:r>
              <a:rPr lang="fr-BE" sz="2800" b="1" dirty="0" smtClean="0">
                <a:solidFill>
                  <a:srgbClr val="000090"/>
                </a:solidFill>
                <a:latin typeface="Arial"/>
                <a:cs typeface="Arial"/>
              </a:rPr>
              <a:t>partner van </a:t>
            </a:r>
            <a:r>
              <a:rPr lang="fr-BE" sz="2800" b="1" dirty="0" err="1" smtClean="0">
                <a:solidFill>
                  <a:srgbClr val="000090"/>
                </a:solidFill>
                <a:latin typeface="Arial"/>
                <a:cs typeface="Arial"/>
              </a:rPr>
              <a:t>Actiris</a:t>
            </a:r>
            <a:r>
              <a:rPr lang="fr-BE" sz="2800" b="1" dirty="0" smtClean="0">
                <a:solidFill>
                  <a:srgbClr val="000090"/>
                </a:solidFill>
                <a:latin typeface="Arial"/>
                <a:cs typeface="Arial"/>
              </a:rPr>
              <a:t> </a:t>
            </a:r>
            <a:r>
              <a:rPr lang="fr-BE" sz="2800" b="1" dirty="0" err="1">
                <a:solidFill>
                  <a:srgbClr val="000090"/>
                </a:solidFill>
                <a:latin typeface="Arial"/>
                <a:cs typeface="Arial"/>
              </a:rPr>
              <a:t>zijn</a:t>
            </a:r>
            <a:r>
              <a:rPr lang="fr-BE" sz="2800" b="1" dirty="0">
                <a:solidFill>
                  <a:srgbClr val="000090"/>
                </a:solidFill>
                <a:latin typeface="Arial"/>
                <a:cs typeface="Arial"/>
              </a:rPr>
              <a:t>"</a:t>
            </a:r>
            <a:endParaRPr lang="fr-BE" sz="2800" b="1" dirty="0">
              <a:solidFill>
                <a:srgbClr val="000090"/>
              </a:solidFill>
              <a:latin typeface="Arial"/>
              <a:cs typeface="Arial"/>
            </a:endParaRP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5</a:t>
            </a:fld>
            <a:endParaRPr lang="fr-FR" dirty="0"/>
          </a:p>
        </p:txBody>
      </p:sp>
      <p:sp>
        <p:nvSpPr>
          <p:cNvPr id="10" name="Text Box 6"/>
          <p:cNvSpPr txBox="1">
            <a:spLocks noChangeArrowheads="1"/>
          </p:cNvSpPr>
          <p:nvPr/>
        </p:nvSpPr>
        <p:spPr bwMode="auto">
          <a:xfrm>
            <a:off x="596901" y="1328447"/>
            <a:ext cx="85471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698500" indent="-342900">
              <a:defRPr>
                <a:solidFill>
                  <a:schemeClr val="tx1"/>
                </a:solidFill>
                <a:latin typeface="Arial" panose="020B0604020202020204" pitchFamily="34" charset="0"/>
              </a:defRPr>
            </a:lvl2pPr>
            <a:lvl3pPr marL="1062038" indent="-342900">
              <a:defRPr>
                <a:solidFill>
                  <a:schemeClr val="tx1"/>
                </a:solidFill>
                <a:latin typeface="Arial" panose="020B0604020202020204" pitchFamily="34" charset="0"/>
              </a:defRPr>
            </a:lvl3pPr>
            <a:lvl4pPr marL="1776413"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r>
              <a:rPr kumimoji="0" lang="fr-FR" altLang="fr-FR" b="1" i="0" u="none" strike="noStrike" kern="0" cap="none" spc="0" normalizeH="0" baseline="0" noProof="0" dirty="0" smtClean="0">
                <a:ln>
                  <a:noFill/>
                </a:ln>
                <a:solidFill>
                  <a:srgbClr val="253D8A"/>
                </a:solidFill>
                <a:effectLst/>
                <a:uLnTx/>
                <a:uFillTx/>
              </a:rPr>
              <a:t>Partner</a:t>
            </a:r>
            <a:r>
              <a:rPr kumimoji="0" lang="fr-FR" altLang="fr-FR" b="1" i="0" u="none" strike="noStrike" kern="0" cap="none" spc="0" normalizeH="0" noProof="0" dirty="0" smtClean="0">
                <a:ln>
                  <a:noFill/>
                </a:ln>
                <a:solidFill>
                  <a:srgbClr val="253D8A"/>
                </a:solidFill>
                <a:effectLst/>
                <a:uLnTx/>
                <a:uFillTx/>
              </a:rPr>
              <a:t> </a:t>
            </a:r>
            <a:r>
              <a:rPr kumimoji="0" lang="fr-FR" altLang="fr-FR" b="1" i="0" u="none" strike="noStrike" kern="0" cap="none" spc="0" normalizeH="0" noProof="0" dirty="0" err="1" smtClean="0">
                <a:ln>
                  <a:noFill/>
                </a:ln>
                <a:solidFill>
                  <a:srgbClr val="253D8A"/>
                </a:solidFill>
                <a:effectLst/>
                <a:uLnTx/>
                <a:uFillTx/>
              </a:rPr>
              <a:t>zijn</a:t>
            </a:r>
            <a:r>
              <a:rPr kumimoji="0" lang="fr-FR" altLang="fr-FR" b="1" i="0" u="none" strike="noStrike" kern="0" cap="none" spc="0" normalizeH="0" noProof="0" dirty="0" smtClean="0">
                <a:ln>
                  <a:noFill/>
                </a:ln>
                <a:solidFill>
                  <a:srgbClr val="253D8A"/>
                </a:solidFill>
                <a:effectLst/>
                <a:uLnTx/>
                <a:uFillTx/>
              </a:rPr>
              <a:t> </a:t>
            </a:r>
            <a:r>
              <a:rPr kumimoji="0" lang="fr-FR" altLang="fr-FR" b="0" i="0" u="none" strike="noStrike" kern="0" cap="none" spc="0" normalizeH="0" baseline="0" noProof="0" dirty="0" smtClean="0">
                <a:ln>
                  <a:noFill/>
                </a:ln>
                <a:solidFill>
                  <a:srgbClr val="7F7F7F"/>
                </a:solidFill>
                <a:effectLst/>
                <a:uLnTx/>
                <a:uFillTx/>
              </a:rPr>
              <a:t>(</a:t>
            </a:r>
            <a:r>
              <a:rPr lang="fr-FR" altLang="fr-FR" kern="0" dirty="0" err="1" smtClean="0">
                <a:solidFill>
                  <a:srgbClr val="7F7F7F"/>
                </a:solidFill>
              </a:rPr>
              <a:t>meer</a:t>
            </a:r>
            <a:r>
              <a:rPr lang="fr-FR" altLang="fr-FR" kern="0" dirty="0" smtClean="0">
                <a:solidFill>
                  <a:srgbClr val="7F7F7F"/>
                </a:solidFill>
              </a:rPr>
              <a:t> dan 200 </a:t>
            </a:r>
            <a:r>
              <a:rPr kumimoji="0" lang="fr-FR" altLang="fr-FR" b="0" i="0" u="none" strike="noStrike" kern="0" cap="none" spc="0" normalizeH="0" baseline="0" noProof="0" dirty="0" err="1" smtClean="0">
                <a:ln>
                  <a:noFill/>
                </a:ln>
                <a:solidFill>
                  <a:srgbClr val="7F7F7F"/>
                </a:solidFill>
                <a:effectLst/>
                <a:uLnTx/>
                <a:uFillTx/>
              </a:rPr>
              <a:t>partners</a:t>
            </a:r>
            <a:r>
              <a:rPr kumimoji="0" lang="fr-FR" altLang="fr-FR" b="0" i="0" u="none" strike="noStrike" kern="0" cap="none" spc="0" normalizeH="0" baseline="0" noProof="0" dirty="0" smtClean="0">
                <a:ln>
                  <a:noFill/>
                </a:ln>
                <a:solidFill>
                  <a:srgbClr val="7F7F7F"/>
                </a:solidFill>
                <a:effectLst/>
                <a:uLnTx/>
                <a:uFillTx/>
              </a:rPr>
              <a:t>)</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fr-FR" altLang="fr-FR" b="0" i="0" u="none" strike="noStrike" kern="0" cap="none" spc="0" normalizeH="0" baseline="0" noProof="0" dirty="0" err="1" smtClean="0">
                <a:ln>
                  <a:noFill/>
                </a:ln>
                <a:solidFill>
                  <a:srgbClr val="7F7F7F"/>
                </a:solidFill>
                <a:effectLst/>
                <a:uLnTx/>
                <a:uFillTx/>
              </a:rPr>
              <a:t>partner</a:t>
            </a:r>
            <a:r>
              <a:rPr kumimoji="0" lang="fr-FR" altLang="fr-FR" b="0" i="0" u="none" strike="noStrike" kern="0" cap="none" spc="0" normalizeH="0" baseline="0" noProof="0" dirty="0" smtClean="0">
                <a:ln>
                  <a:noFill/>
                </a:ln>
                <a:solidFill>
                  <a:srgbClr val="7F7F7F"/>
                </a:solidFill>
                <a:effectLst/>
                <a:uLnTx/>
                <a:uFillTx/>
              </a:rPr>
              <a:t> = </a:t>
            </a:r>
            <a:r>
              <a:rPr kumimoji="0" lang="fr-FR" altLang="fr-FR" b="0" i="0" u="none" strike="noStrike" kern="0" cap="none" spc="0" normalizeH="0" baseline="0" noProof="0" dirty="0" err="1" smtClean="0">
                <a:ln>
                  <a:noFill/>
                </a:ln>
                <a:solidFill>
                  <a:srgbClr val="7F7F7F"/>
                </a:solidFill>
                <a:effectLst/>
                <a:uLnTx/>
                <a:uFillTx/>
              </a:rPr>
              <a:t>publieke</a:t>
            </a:r>
            <a:r>
              <a:rPr kumimoji="0" lang="fr-FR" altLang="fr-FR" b="0" i="0" u="none" strike="noStrike" kern="0" cap="none" spc="0" normalizeH="0" baseline="0" noProof="0" dirty="0" smtClean="0">
                <a:ln>
                  <a:noFill/>
                </a:ln>
                <a:solidFill>
                  <a:srgbClr val="7F7F7F"/>
                </a:solidFill>
                <a:effectLst/>
                <a:uLnTx/>
                <a:uFillTx/>
              </a:rPr>
              <a:t> </a:t>
            </a:r>
            <a:r>
              <a:rPr kumimoji="0" lang="fr-FR" altLang="fr-FR" b="0" i="0" u="none" strike="noStrike" kern="0" cap="none" spc="0" normalizeH="0" baseline="0" noProof="0" dirty="0" smtClean="0">
                <a:ln>
                  <a:noFill/>
                </a:ln>
                <a:solidFill>
                  <a:srgbClr val="7F7F7F"/>
                </a:solidFill>
                <a:effectLst/>
                <a:uLnTx/>
                <a:uFillTx/>
              </a:rPr>
              <a:t>en </a:t>
            </a:r>
            <a:r>
              <a:rPr kumimoji="0" lang="fr-FR" altLang="fr-FR" b="0" i="0" u="none" strike="noStrike" kern="0" cap="none" spc="0" normalizeH="0" baseline="0" noProof="0" dirty="0" err="1" smtClean="0">
                <a:ln>
                  <a:noFill/>
                </a:ln>
                <a:solidFill>
                  <a:srgbClr val="7F7F7F"/>
                </a:solidFill>
                <a:effectLst/>
                <a:uLnTx/>
                <a:uFillTx/>
              </a:rPr>
              <a:t>private</a:t>
            </a:r>
            <a:r>
              <a:rPr lang="fr-FR" altLang="fr-FR" kern="0" dirty="0" smtClean="0">
                <a:solidFill>
                  <a:srgbClr val="7F7F7F"/>
                </a:solidFill>
              </a:rPr>
              <a:t>, </a:t>
            </a:r>
            <a:r>
              <a:rPr lang="fr-FR" altLang="fr-FR" kern="0" dirty="0" err="1" smtClean="0">
                <a:solidFill>
                  <a:srgbClr val="7F7F7F"/>
                </a:solidFill>
              </a:rPr>
              <a:t>markt</a:t>
            </a:r>
            <a:r>
              <a:rPr lang="fr-FR" altLang="fr-FR" kern="0" dirty="0" smtClean="0">
                <a:solidFill>
                  <a:srgbClr val="7F7F7F"/>
                </a:solidFill>
              </a:rPr>
              <a:t>- en niet </a:t>
            </a:r>
            <a:r>
              <a:rPr lang="fr-FR" altLang="fr-FR" kern="0" dirty="0" err="1" smtClean="0">
                <a:solidFill>
                  <a:srgbClr val="7F7F7F"/>
                </a:solidFill>
              </a:rPr>
              <a:t>marktwerknemers</a:t>
            </a:r>
            <a:r>
              <a:rPr lang="fr-FR" altLang="fr-FR" kern="0" dirty="0" smtClean="0">
                <a:solidFill>
                  <a:srgbClr val="7F7F7F"/>
                </a:solidFill>
              </a:rPr>
              <a:t> die </a:t>
            </a:r>
            <a:r>
              <a:rPr lang="fr-FR" altLang="fr-FR" kern="0" dirty="0" err="1" smtClean="0">
                <a:solidFill>
                  <a:srgbClr val="7F7F7F"/>
                </a:solidFill>
              </a:rPr>
              <a:t>een</a:t>
            </a:r>
            <a:r>
              <a:rPr lang="fr-FR" altLang="fr-FR" kern="0" dirty="0" smtClean="0">
                <a:solidFill>
                  <a:srgbClr val="7F7F7F"/>
                </a:solidFill>
              </a:rPr>
              <a:t> </a:t>
            </a:r>
            <a:r>
              <a:rPr lang="fr-FR" altLang="fr-FR" kern="0" dirty="0" err="1" smtClean="0">
                <a:solidFill>
                  <a:srgbClr val="7F7F7F"/>
                </a:solidFill>
              </a:rPr>
              <a:t>overeenkomst</a:t>
            </a:r>
            <a:r>
              <a:rPr lang="fr-FR" altLang="fr-FR" kern="0" dirty="0" smtClean="0">
                <a:solidFill>
                  <a:srgbClr val="7F7F7F"/>
                </a:solidFill>
              </a:rPr>
              <a:t> </a:t>
            </a:r>
            <a:r>
              <a:rPr lang="fr-FR" altLang="fr-FR" kern="0" dirty="0" err="1" smtClean="0">
                <a:solidFill>
                  <a:srgbClr val="7F7F7F"/>
                </a:solidFill>
              </a:rPr>
              <a:t>sluiten</a:t>
            </a:r>
            <a:r>
              <a:rPr lang="fr-FR" altLang="fr-FR" kern="0" dirty="0" smtClean="0">
                <a:solidFill>
                  <a:srgbClr val="7F7F7F"/>
                </a:solidFill>
              </a:rPr>
              <a:t> met </a:t>
            </a:r>
            <a:r>
              <a:rPr lang="fr-FR" altLang="fr-FR" kern="0" dirty="0" err="1" smtClean="0">
                <a:solidFill>
                  <a:srgbClr val="7F7F7F"/>
                </a:solidFill>
              </a:rPr>
              <a:t>Actiris</a:t>
            </a:r>
            <a:r>
              <a:rPr lang="fr-FR" altLang="fr-FR" kern="0" dirty="0" smtClean="0">
                <a:solidFill>
                  <a:srgbClr val="7F7F7F"/>
                </a:solidFill>
              </a:rPr>
              <a:t> </a:t>
            </a:r>
            <a:endParaRPr kumimoji="0" lang="fr-FR" altLang="fr-FR" b="0" i="0" u="none" strike="noStrike" kern="0" cap="none" spc="0" normalizeH="0" baseline="0" noProof="0" dirty="0" smtClean="0">
              <a:ln>
                <a:noFill/>
              </a:ln>
              <a:solidFill>
                <a:srgbClr val="7F7F7F"/>
              </a:solidFill>
              <a:effectLst/>
              <a:uLnTx/>
              <a:uFillTx/>
            </a:endParaRPr>
          </a:p>
          <a:p>
            <a:pPr marL="342900" marR="0" lvl="0" indent="-342900" defTabSz="914400" eaLnBrk="1" fontAlgn="base" latinLnBrk="0" hangingPunct="1">
              <a:lnSpc>
                <a:spcPct val="100000"/>
              </a:lnSpc>
              <a:spcBef>
                <a:spcPct val="0"/>
              </a:spcBef>
              <a:spcAft>
                <a:spcPct val="0"/>
              </a:spcAft>
              <a:buClrTx/>
              <a:buSzTx/>
              <a:buFontTx/>
              <a:buNone/>
              <a:tabLst/>
              <a:defRPr/>
            </a:pPr>
            <a:endParaRPr kumimoji="0" lang="fr-FR" altLang="fr-FR" b="0" i="0" u="none" strike="noStrike" kern="0" cap="none" spc="0" normalizeH="0" baseline="0" noProof="0" dirty="0" smtClean="0">
              <a:ln>
                <a:noFill/>
              </a:ln>
              <a:solidFill>
                <a:srgbClr val="7F7F7F"/>
              </a:solidFill>
              <a:effectLst/>
              <a:uLnTx/>
              <a:uFillTx/>
            </a:endParaRPr>
          </a:p>
          <a:p>
            <a:pPr marL="342900" marR="0" lvl="0" indent="-342900" defTabSz="914400" eaLnBrk="1" fontAlgn="base" latinLnBrk="0" hangingPunct="1">
              <a:lnSpc>
                <a:spcPct val="100000"/>
              </a:lnSpc>
              <a:spcBef>
                <a:spcPct val="0"/>
              </a:spcBef>
              <a:spcAft>
                <a:spcPct val="0"/>
              </a:spcAft>
              <a:buClrTx/>
              <a:buSzTx/>
              <a:buFontTx/>
              <a:buNone/>
              <a:tabLst/>
              <a:defRPr/>
            </a:pPr>
            <a:r>
              <a:rPr lang="fr-FR" altLang="fr-FR" b="1" kern="0" dirty="0" err="1" smtClean="0">
                <a:solidFill>
                  <a:srgbClr val="253D8A"/>
                </a:solidFill>
              </a:rPr>
              <a:t>Het</a:t>
            </a:r>
            <a:r>
              <a:rPr lang="fr-FR" altLang="fr-FR" b="1" kern="0" dirty="0" smtClean="0">
                <a:solidFill>
                  <a:srgbClr val="253D8A"/>
                </a:solidFill>
              </a:rPr>
              <a:t> </a:t>
            </a:r>
            <a:r>
              <a:rPr lang="fr-FR" altLang="fr-FR" b="1" kern="0" dirty="0" err="1" smtClean="0">
                <a:solidFill>
                  <a:srgbClr val="253D8A"/>
                </a:solidFill>
              </a:rPr>
              <a:t>ondertekenen</a:t>
            </a:r>
            <a:r>
              <a:rPr lang="fr-FR" altLang="fr-FR" b="1" kern="0" dirty="0" smtClean="0">
                <a:solidFill>
                  <a:srgbClr val="253D8A"/>
                </a:solidFill>
              </a:rPr>
              <a:t> van </a:t>
            </a:r>
            <a:r>
              <a:rPr lang="fr-FR" altLang="fr-FR" b="1" kern="0" dirty="0" err="1" smtClean="0">
                <a:solidFill>
                  <a:srgbClr val="253D8A"/>
                </a:solidFill>
              </a:rPr>
              <a:t>een</a:t>
            </a:r>
            <a:r>
              <a:rPr lang="fr-FR" altLang="fr-FR" b="1" kern="0" dirty="0" smtClean="0">
                <a:solidFill>
                  <a:srgbClr val="253D8A"/>
                </a:solidFill>
              </a:rPr>
              <a:t> </a:t>
            </a:r>
            <a:r>
              <a:rPr lang="fr-FR" altLang="fr-FR" b="1" kern="0" dirty="0" err="1" smtClean="0">
                <a:solidFill>
                  <a:srgbClr val="253D8A"/>
                </a:solidFill>
              </a:rPr>
              <a:t>overeenkomst</a:t>
            </a:r>
            <a:r>
              <a:rPr lang="fr-FR" altLang="fr-FR" b="1" kern="0" dirty="0" smtClean="0">
                <a:solidFill>
                  <a:srgbClr val="253D8A"/>
                </a:solidFill>
              </a:rPr>
              <a:t> </a:t>
            </a:r>
            <a:endParaRPr kumimoji="0" lang="fr-FR" altLang="fr-FR" b="1" i="0" u="none" strike="noStrike" kern="0" cap="none" spc="0" normalizeH="0" baseline="0" noProof="0" dirty="0" smtClean="0">
              <a:ln>
                <a:noFill/>
              </a:ln>
              <a:solidFill>
                <a:srgbClr val="253D8A"/>
              </a:solidFill>
              <a:effectLst/>
              <a:uLnTx/>
              <a:uFillTx/>
            </a:endParaRP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altLang="fr-FR" b="0" i="0" u="sng" strike="noStrike" kern="0" cap="none" spc="0" normalizeH="0" baseline="0" noProof="0" dirty="0" smtClean="0">
                <a:ln>
                  <a:noFill/>
                </a:ln>
                <a:solidFill>
                  <a:srgbClr val="7F7F7F"/>
                </a:solidFill>
                <a:effectLst/>
                <a:uLnTx/>
                <a:uFillTx/>
              </a:rPr>
              <a:t>R</a:t>
            </a:r>
            <a:r>
              <a:rPr kumimoji="0" lang="fr-FR" altLang="fr-FR" b="0" i="0" u="sng" strike="noStrike" kern="0" cap="none" spc="0" normalizeH="0" baseline="0" noProof="0" dirty="0" err="1" smtClean="0">
                <a:ln>
                  <a:noFill/>
                </a:ln>
                <a:solidFill>
                  <a:srgbClr val="7F7F7F"/>
                </a:solidFill>
                <a:effectLst/>
                <a:uLnTx/>
                <a:uFillTx/>
              </a:rPr>
              <a:t>echten</a:t>
            </a:r>
            <a:r>
              <a:rPr kumimoji="0" lang="fr-FR" altLang="fr-FR" b="0" i="0" u="sng" strike="noStrike" kern="0" cap="none" spc="0" normalizeH="0" noProof="0" dirty="0" smtClean="0">
                <a:ln>
                  <a:noFill/>
                </a:ln>
                <a:solidFill>
                  <a:srgbClr val="7F7F7F"/>
                </a:solidFill>
                <a:effectLst/>
                <a:uLnTx/>
                <a:uFillTx/>
              </a:rPr>
              <a:t> en </a:t>
            </a:r>
            <a:r>
              <a:rPr kumimoji="0" lang="fr-FR" altLang="fr-FR" b="0" i="0" u="sng" strike="noStrike" kern="0" cap="none" spc="0" normalizeH="0" noProof="0" dirty="0" err="1" smtClean="0">
                <a:ln>
                  <a:noFill/>
                </a:ln>
                <a:solidFill>
                  <a:srgbClr val="7F7F7F"/>
                </a:solidFill>
                <a:effectLst/>
                <a:uLnTx/>
                <a:uFillTx/>
              </a:rPr>
              <a:t>plichten</a:t>
            </a:r>
            <a:r>
              <a:rPr kumimoji="0" lang="fr-FR" altLang="fr-FR" b="0" i="0" u="sng" strike="noStrike" kern="0" cap="none" spc="0" normalizeH="0" noProof="0" dirty="0" smtClean="0">
                <a:ln>
                  <a:noFill/>
                </a:ln>
                <a:solidFill>
                  <a:srgbClr val="7F7F7F"/>
                </a:solidFill>
                <a:effectLst/>
                <a:uLnTx/>
                <a:uFillTx/>
              </a:rPr>
              <a:t> die </a:t>
            </a:r>
            <a:r>
              <a:rPr kumimoji="0" lang="fr-FR" altLang="fr-FR" b="0" i="0" u="sng" strike="noStrike" kern="0" cap="none" spc="0" normalizeH="0" noProof="0" dirty="0" err="1" smtClean="0">
                <a:ln>
                  <a:noFill/>
                </a:ln>
                <a:solidFill>
                  <a:srgbClr val="7F7F7F"/>
                </a:solidFill>
                <a:effectLst/>
                <a:uLnTx/>
                <a:uFillTx/>
              </a:rPr>
              <a:t>duidelijk</a:t>
            </a:r>
            <a:r>
              <a:rPr kumimoji="0" lang="fr-FR" altLang="fr-FR" b="0" i="0" u="sng" strike="noStrike" kern="0" cap="none" spc="0" normalizeH="0" noProof="0" dirty="0" smtClean="0">
                <a:ln>
                  <a:noFill/>
                </a:ln>
                <a:solidFill>
                  <a:srgbClr val="7F7F7F"/>
                </a:solidFill>
                <a:effectLst/>
                <a:uLnTx/>
                <a:uFillTx/>
              </a:rPr>
              <a:t> in de </a:t>
            </a:r>
            <a:r>
              <a:rPr kumimoji="0" lang="fr-FR" altLang="fr-FR" b="0" i="0" u="sng" strike="noStrike" kern="0" cap="none" spc="0" normalizeH="0" noProof="0" dirty="0" err="1" smtClean="0">
                <a:ln>
                  <a:noFill/>
                </a:ln>
                <a:solidFill>
                  <a:srgbClr val="7F7F7F"/>
                </a:solidFill>
                <a:effectLst/>
                <a:uLnTx/>
                <a:uFillTx/>
              </a:rPr>
              <a:t>overeenkomst</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zijn</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vastgelegd</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krijgen</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een</a:t>
            </a:r>
            <a:r>
              <a:rPr kumimoji="0" lang="fr-FR" altLang="fr-FR" b="0" i="0" u="sng" strike="noStrike" kern="0" cap="none" spc="0" normalizeH="0" noProof="0" dirty="0" smtClean="0">
                <a:ln>
                  <a:noFill/>
                </a:ln>
                <a:solidFill>
                  <a:srgbClr val="7F7F7F"/>
                </a:solidFill>
                <a:effectLst/>
                <a:uLnTx/>
                <a:uFillTx/>
              </a:rPr>
              <a:t> subsidie van </a:t>
            </a:r>
            <a:r>
              <a:rPr kumimoji="0" lang="fr-FR" altLang="fr-FR" b="0" i="0" u="sng" strike="noStrike" kern="0" cap="none" spc="0" normalizeH="0" noProof="0" dirty="0" err="1" smtClean="0">
                <a:ln>
                  <a:noFill/>
                </a:ln>
                <a:solidFill>
                  <a:srgbClr val="7F7F7F"/>
                </a:solidFill>
                <a:effectLst/>
                <a:uLnTx/>
                <a:uFillTx/>
              </a:rPr>
              <a:t>Actiris</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voor</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het</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uitvoeren</a:t>
            </a:r>
            <a:r>
              <a:rPr kumimoji="0" lang="fr-FR" altLang="fr-FR" b="0" i="0" u="sng" strike="noStrike" kern="0" cap="none" spc="0" normalizeH="0" noProof="0" dirty="0" smtClean="0">
                <a:ln>
                  <a:noFill/>
                </a:ln>
                <a:solidFill>
                  <a:srgbClr val="7F7F7F"/>
                </a:solidFill>
                <a:effectLst/>
                <a:uLnTx/>
                <a:uFillTx/>
              </a:rPr>
              <a:t> van </a:t>
            </a:r>
            <a:r>
              <a:rPr kumimoji="0" lang="fr-FR" altLang="fr-FR" b="0" i="0" u="sng" strike="noStrike" kern="0" cap="none" spc="0" normalizeH="0" noProof="0" dirty="0" err="1" smtClean="0">
                <a:ln>
                  <a:noFill/>
                </a:ln>
                <a:solidFill>
                  <a:srgbClr val="7F7F7F"/>
                </a:solidFill>
                <a:effectLst/>
                <a:uLnTx/>
                <a:uFillTx/>
              </a:rPr>
              <a:t>arbeidsactiviteiten</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smtClean="0">
                <a:ln>
                  <a:noFill/>
                </a:ln>
                <a:solidFill>
                  <a:srgbClr val="7F7F7F"/>
                </a:solidFill>
                <a:effectLst/>
                <a:uLnTx/>
                <a:uFillTx/>
              </a:rPr>
              <a:t>in </a:t>
            </a:r>
            <a:r>
              <a:rPr kumimoji="0" lang="fr-FR" altLang="fr-FR" b="0" i="0" u="sng" strike="noStrike" kern="0" cap="none" spc="0" normalizeH="0" noProof="0" dirty="0" err="1" smtClean="0">
                <a:ln>
                  <a:noFill/>
                </a:ln>
                <a:solidFill>
                  <a:srgbClr val="7F7F7F"/>
                </a:solidFill>
                <a:effectLst/>
                <a:uLnTx/>
                <a:uFillTx/>
              </a:rPr>
              <a:t>het</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kader</a:t>
            </a:r>
            <a:r>
              <a:rPr kumimoji="0" lang="fr-FR" altLang="fr-FR" b="0" i="0" u="sng" strike="noStrike" kern="0" cap="none" spc="0" normalizeH="0" noProof="0" dirty="0" smtClean="0">
                <a:ln>
                  <a:noFill/>
                </a:ln>
                <a:solidFill>
                  <a:srgbClr val="7F7F7F"/>
                </a:solidFill>
                <a:effectLst/>
                <a:uLnTx/>
                <a:uFillTx/>
              </a:rPr>
              <a:t> van hun </a:t>
            </a:r>
            <a:r>
              <a:rPr kumimoji="0" lang="fr-FR" altLang="fr-FR" b="0" i="0" u="sng" strike="noStrike" kern="0" cap="none" spc="0" normalizeH="0" noProof="0" dirty="0" err="1" smtClean="0">
                <a:ln>
                  <a:noFill/>
                </a:ln>
                <a:solidFill>
                  <a:srgbClr val="7F7F7F"/>
                </a:solidFill>
                <a:effectLst/>
                <a:uLnTx/>
                <a:uFillTx/>
              </a:rPr>
              <a:t>eigen</a:t>
            </a:r>
            <a:r>
              <a:rPr kumimoji="0" lang="fr-FR" altLang="fr-FR" b="0" i="0" u="sng" strike="noStrike" kern="0" cap="none" spc="0" normalizeH="0" noProof="0" dirty="0" smtClean="0">
                <a:ln>
                  <a:noFill/>
                </a:ln>
                <a:solidFill>
                  <a:srgbClr val="7F7F7F"/>
                </a:solidFill>
                <a:effectLst/>
                <a:uLnTx/>
                <a:uFillTx/>
              </a:rPr>
              <a:t> </a:t>
            </a:r>
            <a:r>
              <a:rPr kumimoji="0" lang="fr-FR" altLang="fr-FR" b="0" i="0" u="sng" strike="noStrike" kern="0" cap="none" spc="0" normalizeH="0" noProof="0" dirty="0" err="1" smtClean="0">
                <a:ln>
                  <a:noFill/>
                </a:ln>
                <a:solidFill>
                  <a:srgbClr val="7F7F7F"/>
                </a:solidFill>
                <a:effectLst/>
                <a:uLnTx/>
                <a:uFillTx/>
              </a:rPr>
              <a:t>overeenkomst</a:t>
            </a:r>
            <a:r>
              <a:rPr kumimoji="0" lang="fr-FR" altLang="fr-FR" b="0" i="0" u="sng" strike="noStrike" kern="0" cap="none" spc="0" normalizeH="0" noProof="0" dirty="0" smtClean="0">
                <a:ln>
                  <a:noFill/>
                </a:ln>
                <a:solidFill>
                  <a:srgbClr val="7F7F7F"/>
                </a:solidFill>
                <a:effectLst/>
                <a:uLnTx/>
                <a:uFillTx/>
              </a:rPr>
              <a:t>.</a:t>
            </a:r>
            <a:endParaRPr kumimoji="0" lang="fr-FR" altLang="fr-FR" b="0" i="0" u="none" strike="noStrike" kern="0" cap="none" spc="0" normalizeH="0" baseline="0" noProof="0" dirty="0" smtClean="0">
              <a:ln>
                <a:noFill/>
              </a:ln>
              <a:solidFill>
                <a:srgbClr val="7F7F7F"/>
              </a:solidFill>
              <a:effectLst/>
              <a:uLnTx/>
              <a:uFillTx/>
            </a:endParaRPr>
          </a:p>
        </p:txBody>
      </p:sp>
    </p:spTree>
    <p:extLst>
      <p:ext uri="{BB962C8B-B14F-4D97-AF65-F5344CB8AC3E}">
        <p14:creationId xmlns:p14="http://schemas.microsoft.com/office/powerpoint/2010/main" val="1660959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background_16-9_723X411_texte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29"/>
            <a:ext cx="9052199" cy="5143500"/>
          </a:xfrm>
          <a:prstGeom prst="rect">
            <a:avLst/>
          </a:prstGeom>
        </p:spPr>
      </p:pic>
      <p:sp>
        <p:nvSpPr>
          <p:cNvPr id="6" name="Espace réservé du numéro de diapositive 5"/>
          <p:cNvSpPr>
            <a:spLocks noGrp="1"/>
          </p:cNvSpPr>
          <p:nvPr>
            <p:ph type="sldNum" sz="quarter" idx="12"/>
          </p:nvPr>
        </p:nvSpPr>
        <p:spPr/>
        <p:txBody>
          <a:bodyPr/>
          <a:lstStyle/>
          <a:p>
            <a:fld id="{99AECF91-F3AC-4F4D-B04D-D67EA5B6CD34}" type="slidenum">
              <a:rPr lang="fr-FR" smtClean="0"/>
              <a:pPr/>
              <a:t>6</a:t>
            </a:fld>
            <a:endParaRPr lang="fr-FR"/>
          </a:p>
        </p:txBody>
      </p:sp>
      <p:sp>
        <p:nvSpPr>
          <p:cNvPr id="8" name="Text Box 7"/>
          <p:cNvSpPr txBox="1">
            <a:spLocks noChangeArrowheads="1"/>
          </p:cNvSpPr>
          <p:nvPr/>
        </p:nvSpPr>
        <p:spPr bwMode="auto">
          <a:xfrm>
            <a:off x="1253103" y="409090"/>
            <a:ext cx="772805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Hoe wordt u Actiris-partner?</a:t>
            </a:r>
          </a:p>
          <a:p>
            <a:pPr>
              <a:defRPr/>
            </a:pPr>
            <a:endParaRPr lang="fr-BE" sz="2800" b="1" dirty="0" smtClean="0">
              <a:solidFill>
                <a:srgbClr val="000090"/>
              </a:solidFill>
              <a:latin typeface="Arial"/>
              <a:cs typeface="Arial"/>
            </a:endParaRPr>
          </a:p>
        </p:txBody>
      </p:sp>
      <p:grpSp>
        <p:nvGrpSpPr>
          <p:cNvPr id="21" name="Group 8"/>
          <p:cNvGrpSpPr>
            <a:grpSpLocks/>
          </p:cNvGrpSpPr>
          <p:nvPr/>
        </p:nvGrpSpPr>
        <p:grpSpPr bwMode="auto">
          <a:xfrm>
            <a:off x="629469" y="1341675"/>
            <a:ext cx="1295400" cy="720725"/>
            <a:chOff x="9644" y="1181"/>
            <a:chExt cx="2177" cy="681"/>
          </a:xfrm>
        </p:grpSpPr>
        <p:sp>
          <p:nvSpPr>
            <p:cNvPr id="22" name="Text Box 9"/>
            <p:cNvSpPr txBox="1">
              <a:spLocks noChangeArrowheads="1"/>
            </p:cNvSpPr>
            <p:nvPr/>
          </p:nvSpPr>
          <p:spPr bwMode="auto">
            <a:xfrm>
              <a:off x="9680" y="1254"/>
              <a:ext cx="2089" cy="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r-BE" altLang="nl-BE" sz="1200" dirty="0" smtClean="0">
                  <a:solidFill>
                    <a:srgbClr val="6D6E71"/>
                  </a:solidFill>
                  <a:latin typeface="Arial" charset="0"/>
                  <a:ea typeface="ＭＳ Ｐゴシック" charset="0"/>
                </a:rPr>
                <a:t>Behoeften in het veld</a:t>
              </a:r>
              <a:endParaRPr lang="fr-FR" altLang="nl-BE" sz="1200" dirty="0">
                <a:solidFill>
                  <a:srgbClr val="6D6E71"/>
                </a:solidFill>
                <a:latin typeface="Arial" charset="0"/>
                <a:ea typeface="ＭＳ Ｐゴシック" charset="0"/>
              </a:endParaRPr>
            </a:p>
          </p:txBody>
        </p:sp>
        <p:sp>
          <p:nvSpPr>
            <p:cNvPr id="23" name="Rectangle 10"/>
            <p:cNvSpPr>
              <a:spLocks noChangeArrowheads="1"/>
            </p:cNvSpPr>
            <p:nvPr/>
          </p:nvSpPr>
          <p:spPr bwMode="auto">
            <a:xfrm>
              <a:off x="9644" y="1181"/>
              <a:ext cx="2177" cy="681"/>
            </a:xfrm>
            <a:prstGeom prst="rect">
              <a:avLst/>
            </a:prstGeom>
            <a:noFill/>
            <a:ln w="28575">
              <a:solidFill>
                <a:srgbClr val="17469B"/>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BE" altLang="nl-BE" sz="1800">
                <a:latin typeface="Arial" panose="020B0604020202020204" pitchFamily="34" charset="0"/>
              </a:endParaRPr>
            </a:p>
          </p:txBody>
        </p:sp>
      </p:grpSp>
      <p:grpSp>
        <p:nvGrpSpPr>
          <p:cNvPr id="24" name="Group 11"/>
          <p:cNvGrpSpPr>
            <a:grpSpLocks/>
          </p:cNvGrpSpPr>
          <p:nvPr/>
        </p:nvGrpSpPr>
        <p:grpSpPr bwMode="auto">
          <a:xfrm>
            <a:off x="2481532" y="1344850"/>
            <a:ext cx="1944687" cy="720725"/>
            <a:chOff x="7381" y="262"/>
            <a:chExt cx="2177" cy="681"/>
          </a:xfrm>
        </p:grpSpPr>
        <p:sp>
          <p:nvSpPr>
            <p:cNvPr id="25" name="Text Box 12"/>
            <p:cNvSpPr txBox="1">
              <a:spLocks noChangeArrowheads="1"/>
            </p:cNvSpPr>
            <p:nvPr/>
          </p:nvSpPr>
          <p:spPr bwMode="auto">
            <a:xfrm>
              <a:off x="7410" y="353"/>
              <a:ext cx="2087" cy="436"/>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fr-BE" altLang="nl-BE" sz="1200" dirty="0" smtClean="0">
                  <a:solidFill>
                    <a:srgbClr val="6D6E71"/>
                  </a:solidFill>
                  <a:latin typeface="Arial" charset="0"/>
                  <a:ea typeface="ＭＳ Ｐゴシック" charset="0"/>
                </a:rPr>
                <a:t>Prospectie en behoeftenanalyse</a:t>
              </a:r>
              <a:endParaRPr lang="fr-FR" altLang="nl-BE" sz="1200" dirty="0">
                <a:solidFill>
                  <a:srgbClr val="6D6E71"/>
                </a:solidFill>
                <a:latin typeface="Arial" charset="0"/>
                <a:ea typeface="ＭＳ Ｐゴシック" charset="0"/>
              </a:endParaRPr>
            </a:p>
          </p:txBody>
        </p:sp>
        <p:sp>
          <p:nvSpPr>
            <p:cNvPr id="26" name="Rectangle 13"/>
            <p:cNvSpPr>
              <a:spLocks noChangeArrowheads="1"/>
            </p:cNvSpPr>
            <p:nvPr/>
          </p:nvSpPr>
          <p:spPr bwMode="auto">
            <a:xfrm>
              <a:off x="7381" y="262"/>
              <a:ext cx="2177" cy="681"/>
            </a:xfrm>
            <a:prstGeom prst="rect">
              <a:avLst/>
            </a:prstGeom>
            <a:noFill/>
            <a:ln w="28575">
              <a:solidFill>
                <a:srgbClr val="17469B"/>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BE" altLang="nl-BE" sz="1800">
                <a:latin typeface="Arial" panose="020B0604020202020204" pitchFamily="34" charset="0"/>
              </a:endParaRPr>
            </a:p>
          </p:txBody>
        </p:sp>
      </p:grpSp>
      <p:sp>
        <p:nvSpPr>
          <p:cNvPr id="27" name="Rectangle 15"/>
          <p:cNvSpPr>
            <a:spLocks noChangeArrowheads="1"/>
          </p:cNvSpPr>
          <p:nvPr/>
        </p:nvSpPr>
        <p:spPr bwMode="auto">
          <a:xfrm>
            <a:off x="5888068" y="1552572"/>
            <a:ext cx="2792469" cy="646331"/>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smtClean="0">
                <a:solidFill>
                  <a:srgbClr val="6D6E71"/>
                </a:solidFill>
                <a:latin typeface="Arial" charset="0"/>
                <a:ea typeface="ＭＳ Ｐゴシック" charset="0"/>
              </a:rPr>
              <a:t>Uitwerking en opstelling van oproepen tot het indienen van </a:t>
            </a:r>
            <a:r>
              <a:rPr lang="fr-BE" altLang="nl-BE" sz="1200" dirty="0" err="1" smtClean="0">
                <a:solidFill>
                  <a:srgbClr val="6D6E71"/>
                </a:solidFill>
                <a:latin typeface="Arial" charset="0"/>
                <a:ea typeface="ＭＳ Ｐゴシック" charset="0"/>
              </a:rPr>
              <a:t>projecten</a:t>
            </a:r>
            <a:r>
              <a:rPr lang="fr-BE" altLang="nl-BE" sz="1200" dirty="0" smtClean="0">
                <a:solidFill>
                  <a:srgbClr val="6D6E71"/>
                </a:solidFill>
                <a:latin typeface="Arial" charset="0"/>
                <a:ea typeface="ＭＳ Ｐゴシック" charset="0"/>
              </a:rPr>
              <a:t> </a:t>
            </a:r>
            <a:r>
              <a:rPr lang="fr-BE" altLang="nl-BE" sz="1200" dirty="0" smtClean="0">
                <a:solidFill>
                  <a:srgbClr val="6D6E71"/>
                </a:solidFill>
                <a:latin typeface="Arial" charset="0"/>
                <a:ea typeface="ＭＳ Ｐゴシック" charset="0"/>
              </a:rPr>
              <a:t>en/of </a:t>
            </a:r>
            <a:r>
              <a:rPr lang="fr-BE" altLang="nl-BE" sz="1200" dirty="0" smtClean="0">
                <a:solidFill>
                  <a:srgbClr val="6D6E71"/>
                </a:solidFill>
                <a:latin typeface="Arial" charset="0"/>
                <a:ea typeface="ＭＳ Ｐゴシック" charset="0"/>
              </a:rPr>
              <a:t>aanbestedingen</a:t>
            </a:r>
            <a:endParaRPr lang="fr-FR" altLang="nl-BE" sz="1200" dirty="0">
              <a:solidFill>
                <a:srgbClr val="6D6E71"/>
              </a:solidFill>
              <a:latin typeface="Arial" charset="0"/>
              <a:ea typeface="ＭＳ Ｐゴシック" charset="0"/>
            </a:endParaRPr>
          </a:p>
        </p:txBody>
      </p:sp>
      <p:sp>
        <p:nvSpPr>
          <p:cNvPr id="28" name="Rectangle 16"/>
          <p:cNvSpPr>
            <a:spLocks noChangeArrowheads="1"/>
          </p:cNvSpPr>
          <p:nvPr/>
        </p:nvSpPr>
        <p:spPr bwMode="auto">
          <a:xfrm>
            <a:off x="5888068" y="2257849"/>
            <a:ext cx="2803462" cy="276999"/>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smtClean="0">
                <a:solidFill>
                  <a:srgbClr val="6D6E71"/>
                </a:solidFill>
                <a:latin typeface="Arial" charset="0"/>
                <a:ea typeface="ＭＳ Ｐゴシック" charset="0"/>
              </a:rPr>
              <a:t>Ruime verspreiding van oproepen </a:t>
            </a:r>
            <a:endParaRPr lang="fr-FR" altLang="nl-BE" sz="1200" dirty="0">
              <a:solidFill>
                <a:srgbClr val="6D6E71"/>
              </a:solidFill>
              <a:latin typeface="Arial" charset="0"/>
              <a:ea typeface="ＭＳ Ｐゴシック" charset="0"/>
            </a:endParaRPr>
          </a:p>
        </p:txBody>
      </p:sp>
      <p:sp>
        <p:nvSpPr>
          <p:cNvPr id="29" name="Rectangle 17"/>
          <p:cNvSpPr>
            <a:spLocks noChangeArrowheads="1"/>
          </p:cNvSpPr>
          <p:nvPr/>
        </p:nvSpPr>
        <p:spPr bwMode="auto">
          <a:xfrm>
            <a:off x="5888068" y="2726395"/>
            <a:ext cx="3093093" cy="461665"/>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smtClean="0">
                <a:solidFill>
                  <a:srgbClr val="6D6E71"/>
                </a:solidFill>
                <a:latin typeface="Arial" charset="0"/>
                <a:ea typeface="ＭＳ Ｐゴシック" charset="0"/>
              </a:rPr>
              <a:t>Onderzoek van de aanvragen door en selectiecomité</a:t>
            </a:r>
            <a:endParaRPr lang="fr-FR" altLang="nl-BE" sz="1200" dirty="0">
              <a:solidFill>
                <a:srgbClr val="6D6E71"/>
              </a:solidFill>
              <a:latin typeface="Arial" charset="0"/>
              <a:ea typeface="ＭＳ Ｐゴシック" charset="0"/>
            </a:endParaRPr>
          </a:p>
        </p:txBody>
      </p:sp>
      <p:sp>
        <p:nvSpPr>
          <p:cNvPr id="30" name="Rectangle 18"/>
          <p:cNvSpPr>
            <a:spLocks noChangeArrowheads="1"/>
          </p:cNvSpPr>
          <p:nvPr/>
        </p:nvSpPr>
        <p:spPr bwMode="auto">
          <a:xfrm>
            <a:off x="5877075" y="3221634"/>
            <a:ext cx="3033462" cy="461665"/>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ct val="50000"/>
              </a:spcBef>
              <a:defRPr/>
            </a:pPr>
            <a:r>
              <a:rPr lang="fr-BE" altLang="nl-BE" sz="1200" dirty="0" smtClean="0">
                <a:solidFill>
                  <a:srgbClr val="6D6E71"/>
                </a:solidFill>
                <a:latin typeface="Arial" charset="0"/>
                <a:ea typeface="ＭＳ Ｐゴシック" charset="0"/>
              </a:rPr>
              <a:t>Besluit van het beheerscomité op basis van het selectiecomité</a:t>
            </a:r>
            <a:endParaRPr lang="fr-BE" altLang="nl-BE" sz="1200" dirty="0">
              <a:solidFill>
                <a:srgbClr val="6D6E71"/>
              </a:solidFill>
              <a:latin typeface="Arial" charset="0"/>
              <a:ea typeface="ＭＳ Ｐゴシック" charset="0"/>
            </a:endParaRPr>
          </a:p>
        </p:txBody>
      </p:sp>
      <p:sp>
        <p:nvSpPr>
          <p:cNvPr id="31" name="Rectangle 19"/>
          <p:cNvSpPr>
            <a:spLocks noChangeArrowheads="1"/>
          </p:cNvSpPr>
          <p:nvPr/>
        </p:nvSpPr>
        <p:spPr bwMode="auto">
          <a:xfrm>
            <a:off x="5625549" y="3852760"/>
            <a:ext cx="3355612" cy="1015663"/>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defRPr/>
            </a:pPr>
            <a:r>
              <a:rPr lang="fr-BE" altLang="nl-BE" sz="1200" dirty="0" smtClean="0">
                <a:solidFill>
                  <a:srgbClr val="6D6E71"/>
                </a:solidFill>
                <a:latin typeface="Arial" charset="0"/>
                <a:ea typeface="ＭＳ Ｐゴシック" charset="0"/>
              </a:rPr>
              <a:t>Sluiten van een partnerschapsovereenkomst waarin het kader wordt vastgesteld waarbinnen de acties moeten worden uitgevoerd (duidelijk omschreven rechten en plichten)</a:t>
            </a:r>
            <a:endParaRPr lang="fr-FR" altLang="nl-BE" sz="1200" dirty="0">
              <a:solidFill>
                <a:srgbClr val="6D6E71"/>
              </a:solidFill>
              <a:latin typeface="Arial" charset="0"/>
              <a:ea typeface="ＭＳ Ｐゴシック" charset="0"/>
            </a:endParaRPr>
          </a:p>
        </p:txBody>
      </p:sp>
      <p:grpSp>
        <p:nvGrpSpPr>
          <p:cNvPr id="32" name="Group 20"/>
          <p:cNvGrpSpPr>
            <a:grpSpLocks/>
          </p:cNvGrpSpPr>
          <p:nvPr/>
        </p:nvGrpSpPr>
        <p:grpSpPr bwMode="auto">
          <a:xfrm>
            <a:off x="635665" y="3118358"/>
            <a:ext cx="3582988" cy="1576388"/>
            <a:chOff x="1383" y="1040"/>
            <a:chExt cx="2206" cy="881"/>
          </a:xfrm>
        </p:grpSpPr>
        <p:sp>
          <p:nvSpPr>
            <p:cNvPr id="33" name="Text Box 21"/>
            <p:cNvSpPr txBox="1">
              <a:spLocks noChangeArrowheads="1"/>
            </p:cNvSpPr>
            <p:nvPr/>
          </p:nvSpPr>
          <p:spPr bwMode="auto">
            <a:xfrm>
              <a:off x="1502" y="1116"/>
              <a:ext cx="2087" cy="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pPr>
              <a:r>
                <a:rPr lang="fr-BE" altLang="nl-BE" sz="1200" dirty="0" smtClean="0">
                  <a:solidFill>
                    <a:srgbClr val="6D6E71"/>
                  </a:solidFill>
                  <a:latin typeface="Arial" charset="0"/>
                  <a:ea typeface="ＭＳ Ｐゴシック" charset="0"/>
                </a:rPr>
                <a:t>Toekenning van de subsidie en uitvoering van de acties door de partners</a:t>
              </a:r>
            </a:p>
            <a:p>
              <a:pPr>
                <a:lnSpc>
                  <a:spcPct val="100000"/>
                </a:lnSpc>
                <a:spcBef>
                  <a:spcPct val="50000"/>
                </a:spcBef>
              </a:pPr>
              <a:r>
                <a:rPr lang="fr-BE" altLang="nl-BE" sz="1200" dirty="0" smtClean="0">
                  <a:solidFill>
                    <a:srgbClr val="6D6E71"/>
                  </a:solidFill>
                  <a:latin typeface="Arial" charset="0"/>
                  <a:ea typeface="ＭＳ Ｐゴシック" charset="0"/>
                </a:rPr>
                <a:t>Het hele systeem wordt beheerd door Actiris, dat de kwalitieit van de uitgevoerde acties garandeert</a:t>
              </a:r>
              <a:endParaRPr lang="fr-BE" altLang="nl-BE" sz="1200" dirty="0">
                <a:solidFill>
                  <a:srgbClr val="6D6E71"/>
                </a:solidFill>
                <a:latin typeface="Arial" charset="0"/>
                <a:ea typeface="ＭＳ Ｐゴシック" charset="0"/>
              </a:endParaRPr>
            </a:p>
            <a:p>
              <a:pPr>
                <a:lnSpc>
                  <a:spcPct val="100000"/>
                </a:lnSpc>
                <a:spcBef>
                  <a:spcPct val="50000"/>
                </a:spcBef>
              </a:pPr>
              <a:r>
                <a:rPr lang="fr-BE" altLang="nl-BE" sz="1200" dirty="0" err="1" smtClean="0">
                  <a:solidFill>
                    <a:srgbClr val="6D6E71"/>
                  </a:solidFill>
                  <a:latin typeface="Arial" charset="0"/>
                  <a:ea typeface="ＭＳ Ｐゴシック" charset="0"/>
                </a:rPr>
                <a:t>Partners</a:t>
              </a:r>
              <a:r>
                <a:rPr lang="fr-BE" altLang="nl-BE" sz="1200" dirty="0" smtClean="0">
                  <a:solidFill>
                    <a:srgbClr val="6D6E71"/>
                  </a:solidFill>
                  <a:latin typeface="Arial" charset="0"/>
                  <a:ea typeface="ＭＳ Ｐゴシック" charset="0"/>
                </a:rPr>
                <a:t> </a:t>
              </a:r>
              <a:r>
                <a:rPr lang="fr-BE" altLang="nl-BE" sz="1200" dirty="0" err="1" smtClean="0">
                  <a:solidFill>
                    <a:srgbClr val="6D6E71"/>
                  </a:solidFill>
                  <a:latin typeface="Arial" charset="0"/>
                  <a:ea typeface="ＭＳ Ｐゴシック" charset="0"/>
                </a:rPr>
                <a:t>treden</a:t>
              </a:r>
              <a:r>
                <a:rPr lang="fr-BE" altLang="nl-BE" sz="1200" dirty="0" smtClean="0">
                  <a:solidFill>
                    <a:srgbClr val="6D6E71"/>
                  </a:solidFill>
                  <a:latin typeface="Arial" charset="0"/>
                  <a:ea typeface="ＭＳ Ｐゴシック" charset="0"/>
                </a:rPr>
                <a:t> </a:t>
              </a:r>
              <a:r>
                <a:rPr lang="fr-BE" altLang="nl-BE" sz="1200" dirty="0" err="1" smtClean="0">
                  <a:solidFill>
                    <a:srgbClr val="6D6E71"/>
                  </a:solidFill>
                  <a:latin typeface="Arial" charset="0"/>
                  <a:ea typeface="ＭＳ Ｐゴシック" charset="0"/>
                </a:rPr>
                <a:t>toe</a:t>
              </a:r>
              <a:r>
                <a:rPr lang="fr-BE" altLang="nl-BE" sz="1200" dirty="0" smtClean="0">
                  <a:solidFill>
                    <a:srgbClr val="6D6E71"/>
                  </a:solidFill>
                  <a:latin typeface="Arial" charset="0"/>
                  <a:ea typeface="ＭＳ Ｐゴシック" charset="0"/>
                </a:rPr>
                <a:t> </a:t>
              </a:r>
              <a:r>
                <a:rPr lang="fr-BE" altLang="nl-BE" sz="1200" dirty="0" err="1" smtClean="0">
                  <a:solidFill>
                    <a:srgbClr val="6D6E71"/>
                  </a:solidFill>
                  <a:latin typeface="Arial" charset="0"/>
                  <a:ea typeface="ＭＳ Ｐゴシック" charset="0"/>
                </a:rPr>
                <a:t>tot</a:t>
              </a:r>
              <a:r>
                <a:rPr lang="fr-BE" altLang="nl-BE" sz="1200" dirty="0" smtClean="0">
                  <a:solidFill>
                    <a:srgbClr val="6D6E71"/>
                  </a:solidFill>
                  <a:latin typeface="Arial" charset="0"/>
                  <a:ea typeface="ＭＳ Ｐゴシック" charset="0"/>
                </a:rPr>
                <a:t> </a:t>
              </a:r>
              <a:r>
                <a:rPr lang="fr-BE" altLang="nl-BE" sz="1200" dirty="0">
                  <a:solidFill>
                    <a:srgbClr val="6D6E71"/>
                  </a:solidFill>
                  <a:latin typeface="Arial" charset="0"/>
                  <a:ea typeface="ＭＳ Ｐゴシック" charset="0"/>
                </a:rPr>
                <a:t>NWP</a:t>
              </a:r>
              <a:endParaRPr lang="fr-BE" altLang="nl-BE" sz="1200" dirty="0">
                <a:solidFill>
                  <a:srgbClr val="6D6E71"/>
                </a:solidFill>
                <a:latin typeface="Arial" charset="0"/>
                <a:ea typeface="ＭＳ Ｐゴシック" charset="0"/>
              </a:endParaRPr>
            </a:p>
          </p:txBody>
        </p:sp>
        <p:sp>
          <p:nvSpPr>
            <p:cNvPr id="34" name="Rectangle 22"/>
            <p:cNvSpPr>
              <a:spLocks noChangeArrowheads="1"/>
            </p:cNvSpPr>
            <p:nvPr/>
          </p:nvSpPr>
          <p:spPr bwMode="auto">
            <a:xfrm>
              <a:off x="1383" y="1040"/>
              <a:ext cx="2177" cy="881"/>
            </a:xfrm>
            <a:prstGeom prst="rect">
              <a:avLst/>
            </a:prstGeom>
            <a:noFill/>
            <a:ln w="28575">
              <a:solidFill>
                <a:srgbClr val="17469B"/>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BE" altLang="nl-BE" sz="1800">
                <a:latin typeface="Arial" panose="020B0604020202020204" pitchFamily="34" charset="0"/>
              </a:endParaRPr>
            </a:p>
          </p:txBody>
        </p:sp>
      </p:grpSp>
      <p:sp>
        <p:nvSpPr>
          <p:cNvPr id="35" name="Rectangle 25"/>
          <p:cNvSpPr>
            <a:spLocks noChangeArrowheads="1"/>
          </p:cNvSpPr>
          <p:nvPr/>
        </p:nvSpPr>
        <p:spPr bwMode="auto">
          <a:xfrm>
            <a:off x="891558" y="2389422"/>
            <a:ext cx="1270976" cy="276999"/>
          </a:xfrm>
          <a:prstGeom prst="rect">
            <a:avLst/>
          </a:prstGeom>
          <a:noFill/>
          <a:ln w="25400">
            <a:solidFill>
              <a:srgbClr val="00009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fr-BE" altLang="nl-BE" sz="1200" dirty="0" smtClean="0">
                <a:solidFill>
                  <a:srgbClr val="6D6E71"/>
                </a:solidFill>
                <a:latin typeface="Arial" charset="0"/>
                <a:ea typeface="ＭＳ Ｐゴシック" charset="0"/>
              </a:rPr>
              <a:t>Projectinspectie</a:t>
            </a:r>
            <a:endParaRPr lang="fr-FR" altLang="nl-BE" sz="1200" dirty="0">
              <a:solidFill>
                <a:srgbClr val="6D6E71"/>
              </a:solidFill>
              <a:latin typeface="Arial" charset="0"/>
              <a:ea typeface="ＭＳ Ｐゴシック" charset="0"/>
            </a:endParaRPr>
          </a:p>
        </p:txBody>
      </p:sp>
      <p:cxnSp>
        <p:nvCxnSpPr>
          <p:cNvPr id="36" name="Rechte verbindingslijn met pijl 9"/>
          <p:cNvCxnSpPr/>
          <p:nvPr/>
        </p:nvCxnSpPr>
        <p:spPr>
          <a:xfrm>
            <a:off x="4437212" y="1705213"/>
            <a:ext cx="1439863" cy="0"/>
          </a:xfrm>
          <a:prstGeom prst="straightConnector1">
            <a:avLst/>
          </a:prstGeom>
          <a:ln>
            <a:solidFill>
              <a:srgbClr val="000090"/>
            </a:solidFill>
            <a:tailEnd type="triangle"/>
          </a:ln>
        </p:spPr>
        <p:style>
          <a:lnRef idx="3">
            <a:schemeClr val="accent5"/>
          </a:lnRef>
          <a:fillRef idx="0">
            <a:schemeClr val="accent5"/>
          </a:fillRef>
          <a:effectRef idx="2">
            <a:schemeClr val="accent5"/>
          </a:effectRef>
          <a:fontRef idx="minor">
            <a:schemeClr val="tx1"/>
          </a:fontRef>
        </p:style>
      </p:cxnSp>
      <p:cxnSp>
        <p:nvCxnSpPr>
          <p:cNvPr id="37" name="Rechte verbindingslijn met pijl 11"/>
          <p:cNvCxnSpPr/>
          <p:nvPr/>
        </p:nvCxnSpPr>
        <p:spPr>
          <a:xfrm flipH="1">
            <a:off x="4437212" y="4213101"/>
            <a:ext cx="1051599" cy="0"/>
          </a:xfrm>
          <a:prstGeom prst="straightConnector1">
            <a:avLst/>
          </a:prstGeom>
          <a:ln>
            <a:solidFill>
              <a:srgbClr val="000090"/>
            </a:solidFill>
            <a:tailEnd type="triangle"/>
          </a:ln>
        </p:spPr>
        <p:style>
          <a:lnRef idx="3">
            <a:schemeClr val="accent5"/>
          </a:lnRef>
          <a:fillRef idx="0">
            <a:schemeClr val="accent5"/>
          </a:fillRef>
          <a:effectRef idx="2">
            <a:schemeClr val="accent5"/>
          </a:effectRef>
          <a:fontRef idx="minor">
            <a:schemeClr val="tx1"/>
          </a:fontRef>
        </p:style>
      </p:cxnSp>
      <p:cxnSp>
        <p:nvCxnSpPr>
          <p:cNvPr id="38" name="Rechte verbindingslijn met pijl 15"/>
          <p:cNvCxnSpPr/>
          <p:nvPr/>
        </p:nvCxnSpPr>
        <p:spPr>
          <a:xfrm flipV="1">
            <a:off x="1272408" y="2751715"/>
            <a:ext cx="0" cy="322262"/>
          </a:xfrm>
          <a:prstGeom prst="straightConnector1">
            <a:avLst/>
          </a:prstGeom>
          <a:ln>
            <a:solidFill>
              <a:srgbClr val="000090"/>
            </a:solidFill>
            <a:tailEnd type="triangle"/>
          </a:ln>
        </p:spPr>
        <p:style>
          <a:lnRef idx="3">
            <a:schemeClr val="accent5"/>
          </a:lnRef>
          <a:fillRef idx="0">
            <a:schemeClr val="accent5"/>
          </a:fillRef>
          <a:effectRef idx="2">
            <a:schemeClr val="accent5"/>
          </a:effectRef>
          <a:fontRef idx="minor">
            <a:schemeClr val="tx1"/>
          </a:fontRef>
        </p:style>
      </p:cxnSp>
      <p:cxnSp>
        <p:nvCxnSpPr>
          <p:cNvPr id="5" name="Connecteur droit avec flèche 4"/>
          <p:cNvCxnSpPr/>
          <p:nvPr/>
        </p:nvCxnSpPr>
        <p:spPr>
          <a:xfrm flipV="1">
            <a:off x="1272408" y="2102769"/>
            <a:ext cx="0" cy="270756"/>
          </a:xfrm>
          <a:prstGeom prst="straightConnector1">
            <a:avLst/>
          </a:prstGeom>
          <a:ln>
            <a:solidFill>
              <a:srgbClr val="00009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037522" y="1671874"/>
            <a:ext cx="413068" cy="0"/>
          </a:xfrm>
          <a:prstGeom prst="straightConnector1">
            <a:avLst/>
          </a:prstGeom>
          <a:ln>
            <a:solidFill>
              <a:srgbClr val="00009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744817" y="1902591"/>
            <a:ext cx="0" cy="1887990"/>
          </a:xfrm>
          <a:prstGeom prst="straightConnector1">
            <a:avLst/>
          </a:prstGeom>
          <a:ln>
            <a:solidFill>
              <a:srgbClr val="00009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ckground_16-9_723X411_chapit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9108504" cy="5175493"/>
          </a:xfrm>
          <a:prstGeom prst="rect">
            <a:avLst/>
          </a:prstGeom>
        </p:spPr>
      </p:pic>
      <p:sp>
        <p:nvSpPr>
          <p:cNvPr id="3" name="Rectangle 2"/>
          <p:cNvSpPr/>
          <p:nvPr/>
        </p:nvSpPr>
        <p:spPr>
          <a:xfrm>
            <a:off x="1612900" y="2959785"/>
            <a:ext cx="7289800" cy="646331"/>
          </a:xfrm>
          <a:prstGeom prst="rect">
            <a:avLst/>
          </a:prstGeom>
        </p:spPr>
        <p:txBody>
          <a:bodyPr wrap="square">
            <a:spAutoFit/>
          </a:bodyPr>
          <a:lstStyle/>
          <a:p>
            <a:pPr algn="ctr"/>
            <a:r>
              <a:rPr lang="nl-NL" dirty="0" smtClean="0">
                <a:hlinkClick r:id="rId4"/>
              </a:rPr>
              <a:t>Waarom partner </a:t>
            </a:r>
            <a:r>
              <a:rPr lang="nl-NL" dirty="0" smtClean="0">
                <a:hlinkClick r:id="rId4"/>
              </a:rPr>
              <a:t>worden?</a:t>
            </a:r>
            <a:endParaRPr lang="nl-NL" dirty="0" smtClean="0">
              <a:hlinkClick r:id="rId4"/>
            </a:endParaRPr>
          </a:p>
          <a:p>
            <a:endParaRPr lang="en-US" dirty="0"/>
          </a:p>
        </p:txBody>
      </p:sp>
      <p:sp>
        <p:nvSpPr>
          <p:cNvPr id="4" name="Rectangle 3"/>
          <p:cNvSpPr/>
          <p:nvPr/>
        </p:nvSpPr>
        <p:spPr>
          <a:xfrm>
            <a:off x="1612900" y="3759885"/>
            <a:ext cx="7289800" cy="369332"/>
          </a:xfrm>
          <a:prstGeom prst="rect">
            <a:avLst/>
          </a:prstGeom>
        </p:spPr>
        <p:txBody>
          <a:bodyPr wrap="square">
            <a:spAutoFit/>
          </a:bodyPr>
          <a:lstStyle/>
          <a:p>
            <a:pPr algn="ctr"/>
            <a:r>
              <a:rPr lang="en-US" dirty="0" smtClean="0">
                <a:hlinkClick r:id="rId5"/>
              </a:rPr>
              <a:t>Hoe partner </a:t>
            </a:r>
            <a:r>
              <a:rPr lang="en-US" dirty="0" err="1" smtClean="0">
                <a:hlinkClick r:id="rId5"/>
              </a:rPr>
              <a:t>worden</a:t>
            </a:r>
            <a:r>
              <a:rPr lang="en-US" dirty="0" smtClean="0">
                <a:hlinkClick r:id="rId5"/>
              </a:rPr>
              <a:t>? </a:t>
            </a:r>
            <a:endParaRPr lang="en-US" dirty="0" smtClean="0">
              <a:hlinkClick r:id="rId6"/>
            </a:endParaRPr>
          </a:p>
        </p:txBody>
      </p:sp>
      <p:pic>
        <p:nvPicPr>
          <p:cNvPr id="7" name="Picture 6"/>
          <p:cNvPicPr>
            <a:picLocks noChangeAspect="1"/>
          </p:cNvPicPr>
          <p:nvPr/>
        </p:nvPicPr>
        <p:blipFill>
          <a:blip r:embed="rId7"/>
          <a:stretch>
            <a:fillRect/>
          </a:stretch>
        </p:blipFill>
        <p:spPr>
          <a:xfrm>
            <a:off x="3416300" y="780288"/>
            <a:ext cx="3187700" cy="1785112"/>
          </a:xfrm>
          <a:prstGeom prst="rect">
            <a:avLst/>
          </a:prstGeom>
        </p:spPr>
      </p:pic>
      <p:sp>
        <p:nvSpPr>
          <p:cNvPr id="6" name="Text Box 7"/>
          <p:cNvSpPr txBox="1">
            <a:spLocks noChangeArrowheads="1"/>
          </p:cNvSpPr>
          <p:nvPr/>
        </p:nvSpPr>
        <p:spPr bwMode="auto">
          <a:xfrm>
            <a:off x="1050153" y="177980"/>
            <a:ext cx="71643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smtClean="0">
                <a:solidFill>
                  <a:srgbClr val="000090"/>
                </a:solidFill>
                <a:latin typeface="Arial"/>
                <a:cs typeface="Arial"/>
              </a:rPr>
              <a:t>Op de website van Actiris :</a:t>
            </a:r>
            <a:endParaRPr lang="fr-BE" sz="2800" b="1" dirty="0">
              <a:solidFill>
                <a:srgbClr val="000090"/>
              </a:solidFill>
              <a:latin typeface="Arial"/>
              <a:cs typeface="Arial"/>
            </a:endParaRPr>
          </a:p>
        </p:txBody>
      </p:sp>
    </p:spTree>
    <p:extLst>
      <p:ext uri="{BB962C8B-B14F-4D97-AF65-F5344CB8AC3E}">
        <p14:creationId xmlns:p14="http://schemas.microsoft.com/office/powerpoint/2010/main" val="110470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ackground_16-9_723X411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 y="-1"/>
            <a:ext cx="9104351" cy="5173133"/>
          </a:xfrm>
          <a:prstGeom prst="rect">
            <a:avLst/>
          </a:prstGeom>
        </p:spPr>
      </p:pic>
      <p:sp>
        <p:nvSpPr>
          <p:cNvPr id="7" name="Text Box 6"/>
          <p:cNvSpPr txBox="1">
            <a:spLocks noChangeArrowheads="1"/>
          </p:cNvSpPr>
          <p:nvPr/>
        </p:nvSpPr>
        <p:spPr bwMode="auto">
          <a:xfrm>
            <a:off x="658533" y="1694030"/>
            <a:ext cx="8485467"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BE" sz="3500" b="1" dirty="0" smtClean="0">
                <a:solidFill>
                  <a:srgbClr val="000090"/>
                </a:solidFill>
                <a:latin typeface="Arial"/>
                <a:cs typeface="Arial"/>
              </a:rPr>
              <a:t>De </a:t>
            </a:r>
            <a:r>
              <a:rPr lang="fr-BE" sz="3500" b="1" dirty="0" err="1" smtClean="0">
                <a:solidFill>
                  <a:srgbClr val="000090"/>
                </a:solidFill>
                <a:latin typeface="Arial"/>
                <a:cs typeface="Arial"/>
              </a:rPr>
              <a:t>Brusselse</a:t>
            </a:r>
            <a:r>
              <a:rPr lang="fr-BE" sz="3500" b="1" dirty="0" smtClean="0">
                <a:solidFill>
                  <a:srgbClr val="000090"/>
                </a:solidFill>
                <a:latin typeface="Arial"/>
                <a:cs typeface="Arial"/>
              </a:rPr>
              <a:t> </a:t>
            </a:r>
            <a:r>
              <a:rPr lang="fr-BE" sz="3500" b="1" dirty="0" smtClean="0">
                <a:solidFill>
                  <a:srgbClr val="000090"/>
                </a:solidFill>
                <a:latin typeface="Arial"/>
                <a:cs typeface="Arial"/>
              </a:rPr>
              <a:t>arbeidsmarktcontext</a:t>
            </a:r>
            <a:endParaRPr lang="fr-BE" sz="3200" b="1" dirty="0" smtClean="0">
              <a:solidFill>
                <a:srgbClr val="000090"/>
              </a:solidFill>
              <a:latin typeface="Arial"/>
              <a:cs typeface="Arial"/>
            </a:endParaRPr>
          </a:p>
          <a:p>
            <a:pPr algn="ctr">
              <a:defRPr/>
            </a:pPr>
            <a:endParaRPr lang="fr-BE" sz="3500" b="1" dirty="0" smtClean="0">
              <a:solidFill>
                <a:srgbClr val="000090"/>
              </a:solidFill>
              <a:latin typeface="Arial"/>
              <a:cs typeface="Arial"/>
            </a:endParaRPr>
          </a:p>
        </p:txBody>
      </p:sp>
    </p:spTree>
    <p:extLst>
      <p:ext uri="{BB962C8B-B14F-4D97-AF65-F5344CB8AC3E}">
        <p14:creationId xmlns:p14="http://schemas.microsoft.com/office/powerpoint/2010/main" val="173625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ackground_16-9_723X411_texte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 y="25400"/>
            <a:ext cx="9052199" cy="5143500"/>
          </a:xfrm>
          <a:prstGeom prst="rect">
            <a:avLst/>
          </a:prstGeom>
        </p:spPr>
      </p:pic>
      <p:sp>
        <p:nvSpPr>
          <p:cNvPr id="5" name="Text Box 7"/>
          <p:cNvSpPr txBox="1">
            <a:spLocks noChangeArrowheads="1"/>
          </p:cNvSpPr>
          <p:nvPr/>
        </p:nvSpPr>
        <p:spPr bwMode="auto">
          <a:xfrm>
            <a:off x="1393053" y="223690"/>
            <a:ext cx="775094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fr-BE" sz="2800" b="1" dirty="0" err="1" smtClean="0">
                <a:solidFill>
                  <a:srgbClr val="000090"/>
                </a:solidFill>
                <a:latin typeface="Arial"/>
                <a:cs typeface="Arial"/>
              </a:rPr>
              <a:t>Enkele</a:t>
            </a:r>
            <a:r>
              <a:rPr lang="fr-BE" sz="2800" b="1" dirty="0" smtClean="0">
                <a:solidFill>
                  <a:srgbClr val="000090"/>
                </a:solidFill>
                <a:latin typeface="Arial"/>
                <a:cs typeface="Arial"/>
              </a:rPr>
              <a:t> </a:t>
            </a:r>
            <a:r>
              <a:rPr lang="fr-BE" sz="2800" b="1" dirty="0" smtClean="0">
                <a:solidFill>
                  <a:srgbClr val="000090"/>
                </a:solidFill>
                <a:latin typeface="Arial"/>
                <a:cs typeface="Arial"/>
              </a:rPr>
              <a:t>documentaire bronnen</a:t>
            </a:r>
          </a:p>
        </p:txBody>
      </p:sp>
      <p:sp>
        <p:nvSpPr>
          <p:cNvPr id="7" name="Espace réservé du numéro de diapositive 6"/>
          <p:cNvSpPr>
            <a:spLocks noGrp="1"/>
          </p:cNvSpPr>
          <p:nvPr>
            <p:ph type="sldNum" sz="quarter" idx="12"/>
          </p:nvPr>
        </p:nvSpPr>
        <p:spPr/>
        <p:txBody>
          <a:bodyPr/>
          <a:lstStyle/>
          <a:p>
            <a:fld id="{99AECF91-F3AC-4F4D-B04D-D67EA5B6CD34}" type="slidenum">
              <a:rPr lang="fr-FR" smtClean="0"/>
              <a:pPr/>
              <a:t>9</a:t>
            </a:fld>
            <a:endParaRPr lang="fr-FR" dirty="0"/>
          </a:p>
        </p:txBody>
      </p:sp>
      <p:sp>
        <p:nvSpPr>
          <p:cNvPr id="3" name="TextBox 2"/>
          <p:cNvSpPr txBox="1"/>
          <p:nvPr/>
        </p:nvSpPr>
        <p:spPr>
          <a:xfrm>
            <a:off x="342900" y="1600200"/>
            <a:ext cx="8483600" cy="2308324"/>
          </a:xfrm>
          <a:prstGeom prst="rect">
            <a:avLst/>
          </a:prstGeom>
          <a:noFill/>
        </p:spPr>
        <p:txBody>
          <a:bodyPr wrap="square" rtlCol="0">
            <a:spAutoFit/>
          </a:bodyPr>
          <a:lstStyle/>
          <a:p>
            <a:endParaRPr lang="fr-FR" dirty="0" smtClean="0"/>
          </a:p>
          <a:p>
            <a:r>
              <a:rPr lang="fr-FR" dirty="0" smtClean="0">
                <a:solidFill>
                  <a:srgbClr val="7F7F7F"/>
                </a:solidFill>
              </a:rPr>
              <a:t>1. </a:t>
            </a:r>
            <a:r>
              <a:rPr lang="fr-FR" dirty="0" err="1" smtClean="0">
                <a:solidFill>
                  <a:srgbClr val="7F7F7F"/>
                </a:solidFill>
              </a:rPr>
              <a:t>Interactieve</a:t>
            </a:r>
            <a:r>
              <a:rPr lang="fr-FR" dirty="0" smtClean="0">
                <a:solidFill>
                  <a:srgbClr val="7F7F7F"/>
                </a:solidFill>
              </a:rPr>
              <a:t> </a:t>
            </a:r>
            <a:r>
              <a:rPr lang="fr-FR" dirty="0" err="1" smtClean="0">
                <a:solidFill>
                  <a:srgbClr val="7F7F7F"/>
                </a:solidFill>
              </a:rPr>
              <a:t>tool</a:t>
            </a:r>
            <a:r>
              <a:rPr lang="fr-FR" dirty="0" smtClean="0">
                <a:solidFill>
                  <a:srgbClr val="7F7F7F"/>
                </a:solidFill>
              </a:rPr>
              <a:t> </a:t>
            </a:r>
            <a:r>
              <a:rPr lang="fr-FR" dirty="0" err="1" smtClean="0">
                <a:solidFill>
                  <a:srgbClr val="7F7F7F"/>
                </a:solidFill>
              </a:rPr>
              <a:t>ontwikkeld</a:t>
            </a:r>
            <a:r>
              <a:rPr lang="fr-FR" dirty="0" smtClean="0">
                <a:solidFill>
                  <a:srgbClr val="7F7F7F"/>
                </a:solidFill>
              </a:rPr>
              <a:t> </a:t>
            </a:r>
            <a:r>
              <a:rPr lang="fr-FR" dirty="0" err="1" smtClean="0">
                <a:solidFill>
                  <a:srgbClr val="7F7F7F"/>
                </a:solidFill>
              </a:rPr>
              <a:t>door</a:t>
            </a:r>
            <a:r>
              <a:rPr lang="fr-FR" dirty="0" smtClean="0">
                <a:solidFill>
                  <a:srgbClr val="7F7F7F"/>
                </a:solidFill>
              </a:rPr>
              <a:t> </a:t>
            </a:r>
            <a:r>
              <a:rPr lang="fr-FR" dirty="0" err="1" smtClean="0">
                <a:solidFill>
                  <a:srgbClr val="7F7F7F"/>
                </a:solidFill>
              </a:rPr>
              <a:t>View.brussels</a:t>
            </a:r>
            <a:r>
              <a:rPr lang="fr-FR" dirty="0" smtClean="0">
                <a:solidFill>
                  <a:srgbClr val="7F7F7F"/>
                </a:solidFill>
              </a:rPr>
              <a:t> om u te </a:t>
            </a:r>
            <a:r>
              <a:rPr lang="fr-FR" dirty="0" err="1" smtClean="0">
                <a:solidFill>
                  <a:srgbClr val="7F7F7F"/>
                </a:solidFill>
              </a:rPr>
              <a:t>helpen</a:t>
            </a:r>
            <a:r>
              <a:rPr lang="fr-FR" dirty="0" smtClean="0">
                <a:solidFill>
                  <a:srgbClr val="7F7F7F"/>
                </a:solidFill>
              </a:rPr>
              <a:t> </a:t>
            </a:r>
            <a:r>
              <a:rPr lang="fr-FR" dirty="0" err="1" smtClean="0">
                <a:solidFill>
                  <a:srgbClr val="7F7F7F"/>
                </a:solidFill>
              </a:rPr>
              <a:t>bij</a:t>
            </a:r>
            <a:r>
              <a:rPr lang="fr-FR" dirty="0" smtClean="0">
                <a:solidFill>
                  <a:srgbClr val="7F7F7F"/>
                </a:solidFill>
              </a:rPr>
              <a:t> </a:t>
            </a:r>
            <a:r>
              <a:rPr lang="fr-FR" dirty="0" err="1" smtClean="0">
                <a:solidFill>
                  <a:srgbClr val="7F7F7F"/>
                </a:solidFill>
              </a:rPr>
              <a:t>uw</a:t>
            </a:r>
            <a:r>
              <a:rPr lang="fr-FR" dirty="0" smtClean="0">
                <a:solidFill>
                  <a:srgbClr val="7F7F7F"/>
                </a:solidFill>
              </a:rPr>
              <a:t> </a:t>
            </a:r>
            <a:r>
              <a:rPr lang="fr-FR" dirty="0" err="1" smtClean="0">
                <a:solidFill>
                  <a:srgbClr val="7F7F7F"/>
                </a:solidFill>
              </a:rPr>
              <a:t>zoektocht</a:t>
            </a:r>
            <a:r>
              <a:rPr lang="fr-FR" dirty="0" smtClean="0">
                <a:solidFill>
                  <a:srgbClr val="7F7F7F"/>
                </a:solidFill>
              </a:rPr>
              <a:t> </a:t>
            </a:r>
            <a:r>
              <a:rPr lang="fr-FR" dirty="0" err="1" smtClean="0">
                <a:solidFill>
                  <a:srgbClr val="7F7F7F"/>
                </a:solidFill>
              </a:rPr>
              <a:t>naar</a:t>
            </a:r>
            <a:r>
              <a:rPr lang="fr-FR" dirty="0" smtClean="0">
                <a:solidFill>
                  <a:srgbClr val="7F7F7F"/>
                </a:solidFill>
              </a:rPr>
              <a:t> </a:t>
            </a:r>
            <a:r>
              <a:rPr lang="fr-FR" dirty="0" err="1" smtClean="0">
                <a:solidFill>
                  <a:srgbClr val="7F7F7F"/>
                </a:solidFill>
              </a:rPr>
              <a:t>informatie</a:t>
            </a:r>
            <a:r>
              <a:rPr lang="fr-FR" dirty="0" smtClean="0">
                <a:solidFill>
                  <a:srgbClr val="7F7F7F"/>
                </a:solidFill>
              </a:rPr>
              <a:t> of </a:t>
            </a:r>
            <a:r>
              <a:rPr lang="fr-FR" dirty="0" err="1" smtClean="0">
                <a:solidFill>
                  <a:srgbClr val="7F7F7F"/>
                </a:solidFill>
              </a:rPr>
              <a:t>cijfers</a:t>
            </a:r>
            <a:r>
              <a:rPr lang="fr-FR" dirty="0" smtClean="0">
                <a:solidFill>
                  <a:srgbClr val="7F7F7F"/>
                </a:solidFill>
              </a:rPr>
              <a:t> over de </a:t>
            </a:r>
            <a:r>
              <a:rPr lang="fr-FR" dirty="0" err="1" smtClean="0">
                <a:solidFill>
                  <a:srgbClr val="7F7F7F"/>
                </a:solidFill>
              </a:rPr>
              <a:t>Brusselse</a:t>
            </a:r>
            <a:r>
              <a:rPr lang="fr-FR" dirty="0" smtClean="0">
                <a:solidFill>
                  <a:srgbClr val="7F7F7F"/>
                </a:solidFill>
              </a:rPr>
              <a:t> </a:t>
            </a:r>
            <a:r>
              <a:rPr lang="fr-FR" dirty="0" err="1" smtClean="0">
                <a:solidFill>
                  <a:srgbClr val="7F7F7F"/>
                </a:solidFill>
              </a:rPr>
              <a:t>arbeidsmarkt</a:t>
            </a:r>
            <a:r>
              <a:rPr lang="fr-FR" dirty="0" smtClean="0">
                <a:solidFill>
                  <a:srgbClr val="7F7F7F"/>
                </a:solidFill>
              </a:rPr>
              <a:t>:</a:t>
            </a:r>
          </a:p>
          <a:p>
            <a:endParaRPr lang="fr-FR" dirty="0" smtClean="0">
              <a:solidFill>
                <a:srgbClr val="7F7F7F"/>
              </a:solidFill>
            </a:endParaRPr>
          </a:p>
          <a:p>
            <a:pPr algn="ctr"/>
            <a:r>
              <a:rPr lang="fr-FR" b="1" u="sng" dirty="0">
                <a:hlinkClick r:id="rId4"/>
              </a:rPr>
              <a:t>ViewStat</a:t>
            </a:r>
            <a:r>
              <a:rPr lang="fr-FR" u="sng" dirty="0">
                <a:hlinkClick r:id="rId4"/>
              </a:rPr>
              <a:t> (</a:t>
            </a:r>
            <a:r>
              <a:rPr lang="fr-FR" u="sng" dirty="0" smtClean="0">
                <a:hlinkClick r:id="rId4"/>
              </a:rPr>
              <a:t>statistieken over de Brusselse arbeidsmarkt)</a:t>
            </a:r>
            <a:endParaRPr lang="en-US" dirty="0"/>
          </a:p>
          <a:p>
            <a:endParaRPr lang="fr-FR" dirty="0" smtClean="0">
              <a:solidFill>
                <a:srgbClr val="7F7F7F"/>
              </a:solidFill>
            </a:endParaRPr>
          </a:p>
          <a:p>
            <a:endParaRPr lang="fr-FR" dirty="0">
              <a:solidFill>
                <a:srgbClr val="7F7F7F"/>
              </a:solidFill>
            </a:endParaRPr>
          </a:p>
          <a:p>
            <a:endParaRPr lang="fr-FR" dirty="0">
              <a:solidFill>
                <a:srgbClr val="7F7F7F"/>
              </a:solidFill>
            </a:endParaRPr>
          </a:p>
        </p:txBody>
      </p:sp>
    </p:spTree>
    <p:extLst>
      <p:ext uri="{BB962C8B-B14F-4D97-AF65-F5344CB8AC3E}">
        <p14:creationId xmlns:p14="http://schemas.microsoft.com/office/powerpoint/2010/main" val="53378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4C78E69F2D948AE3697D67A017AAC" ma:contentTypeVersion="1" ma:contentTypeDescription="Een nieuw document maken." ma:contentTypeScope="" ma:versionID="685cab04793435ef2cf3dd3d36d01eac">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5E6A8F-6D52-4417-8B5F-774FA7C96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3A05F6-E366-4893-99CF-FD02F26EC780}">
  <ds:schemaRefs>
    <ds:schemaRef ds:uri="http://schemas.microsoft.com/sharepoint/v3/contenttype/forms"/>
  </ds:schemaRefs>
</ds:datastoreItem>
</file>

<file path=customXml/itemProps3.xml><?xml version="1.0" encoding="utf-8"?>
<ds:datastoreItem xmlns:ds="http://schemas.openxmlformats.org/officeDocument/2006/customXml" ds:itemID="{5F82AAA4-120F-4162-B05E-5CDAAD57856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17764</TotalTime>
  <Words>1606</Words>
  <Application>Microsoft Office PowerPoint</Application>
  <PresentationFormat>Diavoorstelling (16:9)</PresentationFormat>
  <Paragraphs>279</Paragraphs>
  <Slides>34</Slides>
  <Notes>33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ＭＳ Ｐゴシック</vt:lpstr>
      <vt:lpstr>Arial</vt:lpstr>
      <vt:lpstr>Calibri</vt:lpstr>
      <vt:lpstr>Wingdings</vt:lpstr>
      <vt:lpstr>Thème Office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ACTIRIS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Brigitte Reumont</dc:creator>
  <cp:lastModifiedBy>VAN OOST Ellen</cp:lastModifiedBy>
  <cp:revision>930</cp:revision>
  <cp:lastPrinted>2019-07-22T15:00:06Z</cp:lastPrinted>
  <dcterms:created xsi:type="dcterms:W3CDTF">2018-02-15T08:17:06Z</dcterms:created>
  <dcterms:modified xsi:type="dcterms:W3CDTF">2020-08-28T10:30:49Z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0x010100EAE4C78E69F2D948AE3697D67A017AAC</vt:lpwstr>
  </property>
</Properties>
</file>